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xml" ContentType="application/vnd.openxmlformats-officedocument.presentationml.slideMaster+xml"/>
  <Override PartName="/ppt/slideMasters/slideMaster50.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theme/theme38.xml" ContentType="application/vnd.openxmlformats-officedocument.theme+xml"/>
  <Override PartName="/ppt/theme/theme39.xml" ContentType="application/vnd.openxmlformats-officedocument.theme+xml"/>
  <Override PartName="/ppt/theme/theme4.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theme/theme42.xml" ContentType="application/vnd.openxmlformats-officedocument.theme+xml"/>
  <Override PartName="/ppt/theme/theme43.xml" ContentType="application/vnd.openxmlformats-officedocument.theme+xml"/>
  <Override PartName="/ppt/theme/theme44.xml" ContentType="application/vnd.openxmlformats-officedocument.theme+xml"/>
  <Override PartName="/ppt/theme/theme45.xml" ContentType="application/vnd.openxmlformats-officedocument.theme+xml"/>
  <Override PartName="/ppt/theme/theme46.xml" ContentType="application/vnd.openxmlformats-officedocument.theme+xml"/>
  <Override PartName="/ppt/theme/theme47.xml" ContentType="application/vnd.openxmlformats-officedocument.theme+xml"/>
  <Override PartName="/ppt/theme/theme48.xml" ContentType="application/vnd.openxmlformats-officedocument.theme+xml"/>
  <Override PartName="/ppt/theme/theme49.xml" ContentType="application/vnd.openxmlformats-officedocument.theme+xml"/>
  <Override PartName="/ppt/theme/theme5.xml" ContentType="application/vnd.openxmlformats-officedocument.theme+xml"/>
  <Override PartName="/ppt/theme/theme50.xml" ContentType="application/vnd.openxmlformats-officedocument.theme+xml"/>
  <Override PartName="/ppt/theme/theme51.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 id="2147483662" r:id="rId4"/>
    <p:sldMasterId id="2147483664" r:id="rId5"/>
    <p:sldMasterId id="2147483666" r:id="rId6"/>
    <p:sldMasterId id="2147483668" r:id="rId7"/>
    <p:sldMasterId id="2147483670" r:id="rId8"/>
    <p:sldMasterId id="2147483672" r:id="rId9"/>
    <p:sldMasterId id="2147483674" r:id="rId10"/>
    <p:sldMasterId id="2147483676" r:id="rId11"/>
    <p:sldMasterId id="2147483678" r:id="rId12"/>
    <p:sldMasterId id="2147483680" r:id="rId13"/>
    <p:sldMasterId id="2147483682" r:id="rId14"/>
    <p:sldMasterId id="2147483684" r:id="rId15"/>
    <p:sldMasterId id="2147483686" r:id="rId16"/>
    <p:sldMasterId id="2147483688" r:id="rId17"/>
    <p:sldMasterId id="2147483690" r:id="rId18"/>
    <p:sldMasterId id="2147483692" r:id="rId19"/>
    <p:sldMasterId id="2147483694" r:id="rId20"/>
    <p:sldMasterId id="2147483697" r:id="rId21"/>
    <p:sldMasterId id="2147483699" r:id="rId22"/>
    <p:sldMasterId id="2147483701" r:id="rId23"/>
    <p:sldMasterId id="2147483703" r:id="rId24"/>
    <p:sldMasterId id="2147483705" r:id="rId25"/>
    <p:sldMasterId id="2147483707" r:id="rId26"/>
    <p:sldMasterId id="2147483709" r:id="rId27"/>
    <p:sldMasterId id="2147483711" r:id="rId28"/>
    <p:sldMasterId id="2147483713" r:id="rId29"/>
    <p:sldMasterId id="2147483715" r:id="rId30"/>
    <p:sldMasterId id="2147483717" r:id="rId31"/>
    <p:sldMasterId id="2147483719" r:id="rId32"/>
    <p:sldMasterId id="2147483721" r:id="rId33"/>
    <p:sldMasterId id="2147483723" r:id="rId34"/>
    <p:sldMasterId id="2147483725" r:id="rId35"/>
    <p:sldMasterId id="2147483727" r:id="rId36"/>
    <p:sldMasterId id="2147483729" r:id="rId37"/>
    <p:sldMasterId id="2147483731" r:id="rId38"/>
    <p:sldMasterId id="2147483733" r:id="rId39"/>
    <p:sldMasterId id="2147483735" r:id="rId40"/>
    <p:sldMasterId id="2147483737" r:id="rId41"/>
    <p:sldMasterId id="2147483739" r:id="rId42"/>
    <p:sldMasterId id="2147483741" r:id="rId43"/>
    <p:sldMasterId id="2147483743" r:id="rId44"/>
    <p:sldMasterId id="2147483745" r:id="rId45"/>
    <p:sldMasterId id="2147483747" r:id="rId46"/>
    <p:sldMasterId id="2147483749" r:id="rId47"/>
    <p:sldMasterId id="2147483751" r:id="rId48"/>
    <p:sldMasterId id="2147483753" r:id="rId49"/>
    <p:sldMasterId id="2147483755" r:id="rId50"/>
    <p:sldMasterId id="2147483757" r:id="rId51"/>
  </p:sldMasterIdLst>
  <p:notesMasterIdLst>
    <p:notesMasterId r:id="rId54"/>
  </p:notesMasterIdLst>
  <p:sldIdLst>
    <p:sldId id="333" r:id="rId52"/>
    <p:sldId id="288" r:id="rId53"/>
    <p:sldId id="289" r:id="rId55"/>
    <p:sldId id="290" r:id="rId56"/>
    <p:sldId id="304" r:id="rId57"/>
    <p:sldId id="291" r:id="rId58"/>
    <p:sldId id="292" r:id="rId59"/>
    <p:sldId id="293" r:id="rId60"/>
    <p:sldId id="294" r:id="rId61"/>
    <p:sldId id="295" r:id="rId62"/>
    <p:sldId id="307" r:id="rId63"/>
    <p:sldId id="308" r:id="rId64"/>
    <p:sldId id="309" r:id="rId65"/>
    <p:sldId id="296" r:id="rId66"/>
    <p:sldId id="310" r:id="rId67"/>
    <p:sldId id="311" r:id="rId68"/>
    <p:sldId id="312" r:id="rId69"/>
    <p:sldId id="313" r:id="rId70"/>
    <p:sldId id="301" r:id="rId71"/>
    <p:sldId id="299" r:id="rId72"/>
    <p:sldId id="300" r:id="rId73"/>
    <p:sldId id="317" r:id="rId74"/>
    <p:sldId id="315" r:id="rId75"/>
    <p:sldId id="318" r:id="rId76"/>
    <p:sldId id="319" r:id="rId77"/>
    <p:sldId id="297" r:id="rId78"/>
    <p:sldId id="320" r:id="rId79"/>
    <p:sldId id="321" r:id="rId80"/>
    <p:sldId id="322" r:id="rId81"/>
    <p:sldId id="323" r:id="rId82"/>
    <p:sldId id="324" r:id="rId83"/>
    <p:sldId id="302" r:id="rId84"/>
    <p:sldId id="334" r:id="rId85"/>
    <p:sldId id="303" r:id="rId8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8"/>
        <p:guide pos="2908"/>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34.xml"/><Relationship Id="rId85" Type="http://schemas.openxmlformats.org/officeDocument/2006/relationships/slide" Target="slides/slide33.xml"/><Relationship Id="rId84" Type="http://schemas.openxmlformats.org/officeDocument/2006/relationships/slide" Target="slides/slide32.xml"/><Relationship Id="rId83" Type="http://schemas.openxmlformats.org/officeDocument/2006/relationships/slide" Target="slides/slide31.xml"/><Relationship Id="rId82" Type="http://schemas.openxmlformats.org/officeDocument/2006/relationships/slide" Target="slides/slide30.xml"/><Relationship Id="rId81" Type="http://schemas.openxmlformats.org/officeDocument/2006/relationships/slide" Target="slides/slide29.xml"/><Relationship Id="rId80" Type="http://schemas.openxmlformats.org/officeDocument/2006/relationships/slide" Target="slides/slide28.xml"/><Relationship Id="rId8" Type="http://schemas.openxmlformats.org/officeDocument/2006/relationships/slideMaster" Target="slideMasters/slideMaster7.xml"/><Relationship Id="rId79" Type="http://schemas.openxmlformats.org/officeDocument/2006/relationships/slide" Target="slides/slide27.xml"/><Relationship Id="rId78" Type="http://schemas.openxmlformats.org/officeDocument/2006/relationships/slide" Target="slides/slide26.xml"/><Relationship Id="rId77" Type="http://schemas.openxmlformats.org/officeDocument/2006/relationships/slide" Target="slides/slide25.xml"/><Relationship Id="rId76" Type="http://schemas.openxmlformats.org/officeDocument/2006/relationships/slide" Target="slides/slide24.xml"/><Relationship Id="rId75" Type="http://schemas.openxmlformats.org/officeDocument/2006/relationships/slide" Target="slides/slide23.xml"/><Relationship Id="rId74" Type="http://schemas.openxmlformats.org/officeDocument/2006/relationships/slide" Target="slides/slide22.xml"/><Relationship Id="rId73" Type="http://schemas.openxmlformats.org/officeDocument/2006/relationships/slide" Target="slides/slide21.xml"/><Relationship Id="rId72" Type="http://schemas.openxmlformats.org/officeDocument/2006/relationships/slide" Target="slides/slide20.xml"/><Relationship Id="rId71" Type="http://schemas.openxmlformats.org/officeDocument/2006/relationships/slide" Target="slides/slide19.xml"/><Relationship Id="rId70" Type="http://schemas.openxmlformats.org/officeDocument/2006/relationships/slide" Target="slides/slide18.xml"/><Relationship Id="rId7" Type="http://schemas.openxmlformats.org/officeDocument/2006/relationships/slideMaster" Target="slideMasters/slideMaster6.xml"/><Relationship Id="rId69" Type="http://schemas.openxmlformats.org/officeDocument/2006/relationships/slide" Target="slides/slide17.xml"/><Relationship Id="rId68" Type="http://schemas.openxmlformats.org/officeDocument/2006/relationships/slide" Target="slides/slide16.xml"/><Relationship Id="rId67" Type="http://schemas.openxmlformats.org/officeDocument/2006/relationships/slide" Target="slides/slide15.xml"/><Relationship Id="rId66" Type="http://schemas.openxmlformats.org/officeDocument/2006/relationships/slide" Target="slides/slide14.xml"/><Relationship Id="rId65" Type="http://schemas.openxmlformats.org/officeDocument/2006/relationships/slide" Target="slides/slide13.xml"/><Relationship Id="rId64" Type="http://schemas.openxmlformats.org/officeDocument/2006/relationships/slide" Target="slides/slide12.xml"/><Relationship Id="rId63" Type="http://schemas.openxmlformats.org/officeDocument/2006/relationships/slide" Target="slides/slide11.xml"/><Relationship Id="rId62" Type="http://schemas.openxmlformats.org/officeDocument/2006/relationships/slide" Target="slides/slide10.xml"/><Relationship Id="rId61" Type="http://schemas.openxmlformats.org/officeDocument/2006/relationships/slide" Target="slides/slide9.xml"/><Relationship Id="rId60" Type="http://schemas.openxmlformats.org/officeDocument/2006/relationships/slide" Target="slides/slide8.xml"/><Relationship Id="rId6" Type="http://schemas.openxmlformats.org/officeDocument/2006/relationships/slideMaster" Target="slideMasters/slideMaster5.xml"/><Relationship Id="rId59" Type="http://schemas.openxmlformats.org/officeDocument/2006/relationships/slide" Target="slides/slide7.xml"/><Relationship Id="rId58" Type="http://schemas.openxmlformats.org/officeDocument/2006/relationships/slide" Target="slides/slide6.xml"/><Relationship Id="rId57" Type="http://schemas.openxmlformats.org/officeDocument/2006/relationships/slide" Target="slides/slide5.xml"/><Relationship Id="rId56" Type="http://schemas.openxmlformats.org/officeDocument/2006/relationships/slide" Target="slides/slide4.xml"/><Relationship Id="rId55" Type="http://schemas.openxmlformats.org/officeDocument/2006/relationships/slide" Target="slides/slide3.xml"/><Relationship Id="rId54" Type="http://schemas.openxmlformats.org/officeDocument/2006/relationships/notesMaster" Target="notesMasters/notesMaster1.xml"/><Relationship Id="rId53" Type="http://schemas.openxmlformats.org/officeDocument/2006/relationships/slide" Target="slides/slide2.xml"/><Relationship Id="rId52" Type="http://schemas.openxmlformats.org/officeDocument/2006/relationships/slide" Target="slides/slide1.xml"/><Relationship Id="rId51" Type="http://schemas.openxmlformats.org/officeDocument/2006/relationships/slideMaster" Target="slideMasters/slideMaster50.xml"/><Relationship Id="rId50" Type="http://schemas.openxmlformats.org/officeDocument/2006/relationships/slideMaster" Target="slideMasters/slideMaster49.xml"/><Relationship Id="rId5" Type="http://schemas.openxmlformats.org/officeDocument/2006/relationships/slideMaster" Target="slideMasters/slideMaster4.xml"/><Relationship Id="rId49" Type="http://schemas.openxmlformats.org/officeDocument/2006/relationships/slideMaster" Target="slideMasters/slideMaster48.xml"/><Relationship Id="rId48" Type="http://schemas.openxmlformats.org/officeDocument/2006/relationships/slideMaster" Target="slideMasters/slideMaster47.xml"/><Relationship Id="rId47" Type="http://schemas.openxmlformats.org/officeDocument/2006/relationships/slideMaster" Target="slideMasters/slideMaster46.xml"/><Relationship Id="rId46" Type="http://schemas.openxmlformats.org/officeDocument/2006/relationships/slideMaster" Target="slideMasters/slideMaster45.xml"/><Relationship Id="rId45" Type="http://schemas.openxmlformats.org/officeDocument/2006/relationships/slideMaster" Target="slideMasters/slideMaster44.xml"/><Relationship Id="rId44" Type="http://schemas.openxmlformats.org/officeDocument/2006/relationships/slideMaster" Target="slideMasters/slideMaster43.xml"/><Relationship Id="rId43" Type="http://schemas.openxmlformats.org/officeDocument/2006/relationships/slideMaster" Target="slideMasters/slideMaster42.xml"/><Relationship Id="rId42" Type="http://schemas.openxmlformats.org/officeDocument/2006/relationships/slideMaster" Target="slideMasters/slideMaster41.xml"/><Relationship Id="rId41" Type="http://schemas.openxmlformats.org/officeDocument/2006/relationships/slideMaster" Target="slideMasters/slideMaster40.xml"/><Relationship Id="rId40" Type="http://schemas.openxmlformats.org/officeDocument/2006/relationships/slideMaster" Target="slideMasters/slideMaster39.xml"/><Relationship Id="rId4" Type="http://schemas.openxmlformats.org/officeDocument/2006/relationships/slideMaster" Target="slideMasters/slideMaster3.xml"/><Relationship Id="rId39" Type="http://schemas.openxmlformats.org/officeDocument/2006/relationships/slideMaster" Target="slideMasters/slideMaster38.xml"/><Relationship Id="rId38" Type="http://schemas.openxmlformats.org/officeDocument/2006/relationships/slideMaster" Target="slideMasters/slideMaster37.xml"/><Relationship Id="rId37" Type="http://schemas.openxmlformats.org/officeDocument/2006/relationships/slideMaster" Target="slideMasters/slideMaster36.xml"/><Relationship Id="rId36" Type="http://schemas.openxmlformats.org/officeDocument/2006/relationships/slideMaster" Target="slideMasters/slideMaster35.xml"/><Relationship Id="rId35" Type="http://schemas.openxmlformats.org/officeDocument/2006/relationships/slideMaster" Target="slideMasters/slideMaster34.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今天的英文写作课堂。在AI技术飞速发展的今天，我们的写作方式和学习方式都面临着新的挑战和机遇。今天，我们将一起探讨如何在AI时代，写出真正有效的沟通邮件。我们将通过一封优秀的范文，学习一个强大的写作理念——“受众中心”。让我们开始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受众中心”写作有四大原则。首先，也是最重要的一步，是分析你的受众。其次，要明确你写作的目的。然后，根据前两步的分析，来调整你的信息，包括内容、结构和语言。最后，永远要追求清晰和简洁。记住，沟通的目的是让对方明白，而不是炫耀你的文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受众中心”写作有四大原则。首先，也是最重要的一步，是分析你的受众。其次，要明确你写作的目的。然后，根据前两步的分析，来调整你的信息，包括内容、结构和语言。最后，永远要追求清晰和简洁。记住，沟通的目的是让对方明白，而不是炫耀你的文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受众中心”写作有四大原则。首先，也是最重要的一步，是分析你的受众。其次，要明确你写作的目的。然后，根据前两步的分析，来调整你的信息，包括内容、结构和语言。最后，永远要追求清晰和简洁。记住，沟通的目的是让对方明白，而不是炫耀你的文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理论学习完了，现在我们进入最精彩的部分——案例分析。让我们看看李华是如何将“受众中心”的理念，完美地运用到他的邮件中的。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受众中心”写作有四大原则。首先，也是最重要的一步，是分析你的受众。其次，要明确你写作的目的。然后，根据前两步的分析，来调整你的信息，包括内容、结构和语言。最后，永远要追求清晰和简洁。记住，沟通的目的是让对方明白，而不是炫耀你的文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看李华的第一步：分析受众。他非常清楚他的读者是一位专业、开放的外教。这位老师积极尝试新技术，说明他乐于接受新事物，但同时也很看重自己的专业性。因此，李华判断，直接的指责肯定行不通，而有理有据、尊重他专业的建议，才是明智的选择。</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看李华的第一步：分析受众。他非常清楚他的读者是一位专业、开放的外教。这位老师积极尝试新技术，说明他乐于接受新事物，但同时也很看重自己的专业性。因此，李华判断，直接的指责肯定行不通，而有理有据、尊重他专业的建议，才是明智的选择。</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受众中心”写作有四大原则。首先，也是最重要的一步，是分析你的受众。其次，要明确你写作的目的。然后，根据前两步的分析，来调整你的信息，包括内容、结构和语言。最后，永远要追求清晰和简洁。记住，沟通的目的是让对方明白，而不是炫耀你的文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内容上，李华运用了一个非常高明的技巧——“三明治沟通法”。他先肯定AI的优点，就像第一层面包，让老师感到被尊重。然后，他夹入核心的“馅料”——提出自己的担忧和问题。最后，他用第三层面包——给出具体的解决方案来结束。这样的结构，让批评变得易于接受，让建议显得非常有建设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让我们先从一个熟悉的场景开始。假设你的老师也用AI来批改作业，你会有什么反应？是兴奋于技术的便捷，还是担心它会取代老师的指导？如果要向老师表达你的看法，怎样才能既清晰又得体？这正是我们今天要探讨的核心。李华同学就遇到了这样的情况，他写了一封邮件，我们来看看他是怎么做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再来看结构和语言。李华的邮件结构非常清晰，开头、主体、结尾一应俱全，逻辑层层递进。在语言上，他用词非常考究，语气谦逊有礼，没有任何指责的意味。同时，他使用了丰富的词汇和流畅的连接词，展现了高超的语言驾驭能力。这些都体现了他对读者的尊重。</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再来看结构和语言。李华的邮件结构非常清晰，开头、主体、结尾一应俱全，逻辑层层递进。在语言上，他用词非常考究，语气谦逊有礼，没有任何指责的意味。同时，他使用了丰富的词汇和流畅的连接词，展现了高超的语言驾驭能力。这些都体现了他对读者的尊重。</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这是李华邮件的全文。我们快速读一遍，感受一下整体的语气和结构。注意他是如何开头，如何展开，以及如何结尾的。接下来，我们将把它拆解开来，逐一分析。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这篇范文进行一个全面的总结。我们从审题要点、实用词块、亮点表达、可替换词块以及句型公式五个方面，梳理了这篇文章的精华。这些都是大家在写作中可以直接借鉴和使用的宝贵资源。掌握了这些，你的应用文写作能力一定会有很大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必须承认AI在教育中带来的巨大机遇。它极大地提高了效率，能给我们提供即时反馈，甚至实现个性化学习。就像这张信息图展示的，AI对老师和学生都有很多好处。这也是为什么越来越多的教育者开始拥抱这项技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这是李华邮件的全文。我们快速读一遍，感受一下整体的语气和结构。注意他是如何开头，如何展开，以及如何结尾的。接下来，我们将把它拆解开来，逐一分析。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学习完了，现在是实践时间。请大家尝试完成这个写作任务：给图书馆管理员写一封邮件，建议延长开放时间。请大家运用今天学到的“受众中心”理念，从分析管理员的需求开始，构思你的内容和语言。记住“三明治”技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学习完了，现在是实践时间。请大家尝试完成这个写作任务：给图书馆管理员写一封邮件，建议延长开放时间。请大家运用今天学到的“受众中心”理念，从分析管理员的需求开始，构思你的内容和语言。记住“三明治”技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今天的课程到此结束。希望大家通过这次学习，能够掌握“受众中心”的写作方法，并将其运用到未来的学习和生活中。感谢大家的聆听！</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必须承认AI在教育中带来的巨大机遇。它极大地提高了效率，能给我们提供即时反馈，甚至实现个性化学习。就像这张信息图展示的，AI对老师和学生都有很多好处。这也是为什么越来越多的教育者开始拥抱这项技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但凡事都有两面性。AI最大的短板在于它缺乏情感和创造力的理解。一篇文章的灵魂，比如它的情感、风格和说服力，是AI很难把握的。如果我们过度依赖它，可能会变得不爱思考，失去自己独特的写作风格。李华同学正是看到了这一点，并以一种非常聪明的方式表达了他的担忧。接下来，我们就来学习他运用的核心写作理念。</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现在，我们进入第二部分，来深入了解今天课程的核心理论——“受众中心”写作。这个理念听起来可能有些抽象，但它却是写出有效沟通邮件的关键。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那么，到底什么是“受众中心”写作呢？简单来说，就是在写作时，心里始终装着你的读者。你要思考他们是谁，他们知道什么，他们关心什么。写作不是自说自话，而是一场与读者的对话。你的最终目的是让他们理解你、接受你，甚至被你说服。这意味着你需要根据读者的情况，来调整你的内容、结构和语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更清楚地理解，我们来看一个对比。以作者为中心的写作，总是从“我”出发，关心的是自己想表达什么。而以受众为中心的写作，则完全不同，它从“读者”出发，关心的是读者需要知道什么，他们能理解什么。这两种不同的出发点，会导致完全不同的写作效果。</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受众中心”写作有四大原则。首先，也是最重要的一步，是分析你的受众。其次，要明确你写作的目的。然后，根据前两步的分析，来调整你的信息，包括内容、结构和语言。最后，永远要追求清晰和简洁。记住，沟通的目的是让对方明白，而不是炫耀你的文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28.xml"/></Relationships>
</file>

<file path=ppt/slideMasters/_rels/slideMaster19.xml.rels><?xml version="1.0" encoding="UTF-8" standalone="yes"?>
<Relationships xmlns="http://schemas.openxmlformats.org/package/2006/relationships"><Relationship Id="rId3" Type="http://schemas.openxmlformats.org/officeDocument/2006/relationships/theme" Target="../theme/theme19.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31.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32.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33.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34.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35.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36.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37.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38.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39.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41.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42.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43.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44.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45.xml"/></Relationships>
</file>

<file path=ppt/slideMasters/_rels/slideMaster35.xml.rels><?xml version="1.0" encoding="UTF-8" standalone="yes"?>
<Relationships xmlns="http://schemas.openxmlformats.org/package/2006/relationships"><Relationship Id="rId2" Type="http://schemas.openxmlformats.org/officeDocument/2006/relationships/theme" Target="../theme/theme35.xml"/><Relationship Id="rId1" Type="http://schemas.openxmlformats.org/officeDocument/2006/relationships/slideLayout" Target="../slideLayouts/slideLayout46.xml"/></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47.xml"/></Relationships>
</file>

<file path=ppt/slideMasters/_rels/slideMaster37.xml.rels><?xml version="1.0" encoding="UTF-8" standalone="yes"?>
<Relationships xmlns="http://schemas.openxmlformats.org/package/2006/relationships"><Relationship Id="rId2" Type="http://schemas.openxmlformats.org/officeDocument/2006/relationships/theme" Target="../theme/theme37.xml"/><Relationship Id="rId1" Type="http://schemas.openxmlformats.org/officeDocument/2006/relationships/slideLayout" Target="../slideLayouts/slideLayout48.xml"/></Relationships>
</file>

<file path=ppt/slideMasters/_rels/slideMaster38.xml.rels><?xml version="1.0" encoding="UTF-8" standalone="yes"?>
<Relationships xmlns="http://schemas.openxmlformats.org/package/2006/relationships"><Relationship Id="rId2" Type="http://schemas.openxmlformats.org/officeDocument/2006/relationships/theme" Target="../theme/theme38.xml"/><Relationship Id="rId1" Type="http://schemas.openxmlformats.org/officeDocument/2006/relationships/slideLayout" Target="../slideLayouts/slideLayout49.xml"/></Relationships>
</file>

<file path=ppt/slideMasters/_rels/slideMaster39.xml.rels><?xml version="1.0" encoding="UTF-8" standalone="yes"?>
<Relationships xmlns="http://schemas.openxmlformats.org/package/2006/relationships"><Relationship Id="rId2" Type="http://schemas.openxmlformats.org/officeDocument/2006/relationships/theme" Target="../theme/theme39.xml"/><Relationship Id="rId1"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51.xml"/></Relationships>
</file>

<file path=ppt/slideMasters/_rels/slideMaster41.xml.rels><?xml version="1.0" encoding="UTF-8" standalone="yes"?>
<Relationships xmlns="http://schemas.openxmlformats.org/package/2006/relationships"><Relationship Id="rId2" Type="http://schemas.openxmlformats.org/officeDocument/2006/relationships/theme" Target="../theme/theme41.xml"/><Relationship Id="rId1" Type="http://schemas.openxmlformats.org/officeDocument/2006/relationships/slideLayout" Target="../slideLayouts/slideLayout52.xml"/></Relationships>
</file>

<file path=ppt/slideMasters/_rels/slideMaster42.xml.rels><?xml version="1.0" encoding="UTF-8" standalone="yes"?>
<Relationships xmlns="http://schemas.openxmlformats.org/package/2006/relationships"><Relationship Id="rId2" Type="http://schemas.openxmlformats.org/officeDocument/2006/relationships/theme" Target="../theme/theme42.xml"/><Relationship Id="rId1" Type="http://schemas.openxmlformats.org/officeDocument/2006/relationships/slideLayout" Target="../slideLayouts/slideLayout53.xml"/></Relationships>
</file>

<file path=ppt/slideMasters/_rels/slideMaster43.xml.rels><?xml version="1.0" encoding="UTF-8" standalone="yes"?>
<Relationships xmlns="http://schemas.openxmlformats.org/package/2006/relationships"><Relationship Id="rId2" Type="http://schemas.openxmlformats.org/officeDocument/2006/relationships/theme" Target="../theme/theme43.xml"/><Relationship Id="rId1" Type="http://schemas.openxmlformats.org/officeDocument/2006/relationships/slideLayout" Target="../slideLayouts/slideLayout54.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55.xml"/></Relationships>
</file>

<file path=ppt/slideMasters/_rels/slideMaster45.xml.rels><?xml version="1.0" encoding="UTF-8" standalone="yes"?>
<Relationships xmlns="http://schemas.openxmlformats.org/package/2006/relationships"><Relationship Id="rId2" Type="http://schemas.openxmlformats.org/officeDocument/2006/relationships/theme" Target="../theme/theme45.xml"/><Relationship Id="rId1" Type="http://schemas.openxmlformats.org/officeDocument/2006/relationships/slideLayout" Target="../slideLayouts/slideLayout56.xml"/></Relationships>
</file>

<file path=ppt/slideMasters/_rels/slideMaster46.xml.rels><?xml version="1.0" encoding="UTF-8" standalone="yes"?>
<Relationships xmlns="http://schemas.openxmlformats.org/package/2006/relationships"><Relationship Id="rId2" Type="http://schemas.openxmlformats.org/officeDocument/2006/relationships/theme" Target="../theme/theme46.xml"/><Relationship Id="rId1" Type="http://schemas.openxmlformats.org/officeDocument/2006/relationships/slideLayout" Target="../slideLayouts/slideLayout57.xml"/></Relationships>
</file>

<file path=ppt/slideMasters/_rels/slideMaster47.xml.rels><?xml version="1.0" encoding="UTF-8" standalone="yes"?>
<Relationships xmlns="http://schemas.openxmlformats.org/package/2006/relationships"><Relationship Id="rId2" Type="http://schemas.openxmlformats.org/officeDocument/2006/relationships/theme" Target="../theme/theme47.xml"/><Relationship Id="rId1" Type="http://schemas.openxmlformats.org/officeDocument/2006/relationships/slideLayout" Target="../slideLayouts/slideLayout58.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59.xml"/></Relationships>
</file>

<file path=ppt/slideMasters/_rels/slideMaster49.xml.rels><?xml version="1.0" encoding="UTF-8" standalone="yes"?>
<Relationships xmlns="http://schemas.openxmlformats.org/package/2006/relationships"><Relationship Id="rId2" Type="http://schemas.openxmlformats.org/officeDocument/2006/relationships/theme" Target="../theme/theme49.xml"/><Relationship Id="rId1"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5" r:id="rId1"/>
    <p:sldLayoutId id="2147483696"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1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1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1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1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1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2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2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2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2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2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3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3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3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3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3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4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4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4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4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4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5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5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5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5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5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7.xml"/><Relationship Id="rId2" Type="http://schemas.openxmlformats.org/officeDocument/2006/relationships/image" Target="../media/image3.jpe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6.xml"/><Relationship Id="rId2" Type="http://schemas.openxmlformats.org/officeDocument/2006/relationships/image" Target="../media/image3.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7.xml"/><Relationship Id="rId2" Type="http://schemas.openxmlformats.org/officeDocument/2006/relationships/image" Target="../media/image3.jpe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8.xml"/><Relationship Id="rId2" Type="http://schemas.openxmlformats.org/officeDocument/2006/relationships/image" Target="../media/image3.jpe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8.xml"/><Relationship Id="rId2" Type="http://schemas.openxmlformats.org/officeDocument/2006/relationships/image" Target="../media/image3.jpe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9.xml"/><Relationship Id="rId2" Type="http://schemas.openxmlformats.org/officeDocument/2006/relationships/image" Target="../media/image3.jpe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image" Target="../media/image20.png"/><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image" Target="../media/image19.jpeg"/><Relationship Id="rId15" Type="http://schemas.openxmlformats.org/officeDocument/2006/relationships/notesSlide" Target="../notesSlides/notesSlide15.xml"/><Relationship Id="rId14" Type="http://schemas.openxmlformats.org/officeDocument/2006/relationships/slideLayout" Target="../slideLayouts/slideLayout50.xml"/><Relationship Id="rId13" Type="http://schemas.openxmlformats.org/officeDocument/2006/relationships/image" Target="../media/image3.jpeg"/><Relationship Id="rId12" Type="http://schemas.openxmlformats.org/officeDocument/2006/relationships/image" Target="../media/image22.png"/><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19.jpeg"/><Relationship Id="rId15" Type="http://schemas.openxmlformats.org/officeDocument/2006/relationships/notesSlide" Target="../notesSlides/notesSlide16.xml"/><Relationship Id="rId14" Type="http://schemas.openxmlformats.org/officeDocument/2006/relationships/slideLayout" Target="../slideLayouts/slideLayout51.xml"/><Relationship Id="rId13" Type="http://schemas.openxmlformats.org/officeDocument/2006/relationships/image" Target="../media/image3.jpeg"/><Relationship Id="rId12" Type="http://schemas.openxmlformats.org/officeDocument/2006/relationships/image" Target="../media/image23.png"/><Relationship Id="rId11" Type="http://schemas.openxmlformats.org/officeDocument/2006/relationships/tags" Target="../tags/tag60.xml"/><Relationship Id="rId10" Type="http://schemas.openxmlformats.org/officeDocument/2006/relationships/image" Target="../media/image22.pn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1.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42.xml"/><Relationship Id="rId2" Type="http://schemas.openxmlformats.org/officeDocument/2006/relationships/image" Target="../media/image3.jpe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9.xml"/><Relationship Id="rId2" Type="http://schemas.openxmlformats.org/officeDocument/2006/relationships/image" Target="../media/image3.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image" Target="../media/image24.jpeg"/><Relationship Id="rId14" Type="http://schemas.openxmlformats.org/officeDocument/2006/relationships/notesSlide" Target="../notesSlides/notesSlide19.xml"/><Relationship Id="rId13" Type="http://schemas.openxmlformats.org/officeDocument/2006/relationships/slideLayout" Target="../slideLayouts/slideLayout40.xml"/><Relationship Id="rId12" Type="http://schemas.openxmlformats.org/officeDocument/2006/relationships/image" Target="../media/image3.jpeg"/><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41.xml"/><Relationship Id="rId3" Type="http://schemas.openxmlformats.org/officeDocument/2006/relationships/image" Target="../media/image3.jpeg"/><Relationship Id="rId2" Type="http://schemas.openxmlformats.org/officeDocument/2006/relationships/image" Target="../media/image25.png"/><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53.xml"/><Relationship Id="rId3" Type="http://schemas.openxmlformats.org/officeDocument/2006/relationships/image" Target="../media/image3.jpeg"/><Relationship Id="rId2" Type="http://schemas.openxmlformats.org/officeDocument/2006/relationships/image" Target="../media/image26.png"/><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52.xml"/><Relationship Id="rId2" Type="http://schemas.openxmlformats.org/officeDocument/2006/relationships/image" Target="../media/image3.jpe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4.xml"/><Relationship Id="rId2" Type="http://schemas.openxmlformats.org/officeDocument/2006/relationships/image" Target="../media/image3.jpeg"/><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55.xml"/><Relationship Id="rId2" Type="http://schemas.openxmlformats.org/officeDocument/2006/relationships/image" Target="../media/image3.jpeg"/><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9.xml"/><Relationship Id="rId2" Type="http://schemas.openxmlformats.org/officeDocument/2006/relationships/image" Target="../media/image3.jpeg"/><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56.xml"/><Relationship Id="rId2" Type="http://schemas.openxmlformats.org/officeDocument/2006/relationships/image" Target="../media/image3.jpeg"/><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7.xml"/><Relationship Id="rId2" Type="http://schemas.openxmlformats.org/officeDocument/2006/relationships/image" Target="../media/image3.jpeg"/><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58.xml"/><Relationship Id="rId2" Type="http://schemas.openxmlformats.org/officeDocument/2006/relationships/image" Target="../media/image3.jpe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1.xml"/><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59.xml"/><Relationship Id="rId2" Type="http://schemas.openxmlformats.org/officeDocument/2006/relationships/image" Target="../media/image3.jpeg"/><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0.xml"/><Relationship Id="rId2" Type="http://schemas.openxmlformats.org/officeDocument/2006/relationships/image" Target="../media/image3.jpeg"/><Relationship Id="rId1" Type="http://schemas.openxmlformats.org/officeDocument/2006/relationships/image" Target="../media/image5.jpeg"/></Relationships>
</file>

<file path=ppt/slides/_rels/slide3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image" Target="../media/image13.png"/><Relationship Id="rId2" Type="http://schemas.openxmlformats.org/officeDocument/2006/relationships/image" Target="../media/image27.jpeg"/><Relationship Id="rId14" Type="http://schemas.openxmlformats.org/officeDocument/2006/relationships/notesSlide" Target="../notesSlides/notesSlide31.xml"/><Relationship Id="rId13" Type="http://schemas.openxmlformats.org/officeDocument/2006/relationships/slideLayout" Target="../slideLayouts/slideLayout43.xml"/><Relationship Id="rId12" Type="http://schemas.openxmlformats.org/officeDocument/2006/relationships/image" Target="../media/image3.jpeg"/><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image" Target="../media/image13.png"/><Relationship Id="rId2" Type="http://schemas.openxmlformats.org/officeDocument/2006/relationships/image" Target="../media/image27.jpeg"/><Relationship Id="rId14" Type="http://schemas.openxmlformats.org/officeDocument/2006/relationships/notesSlide" Target="../notesSlides/notesSlide32.xml"/><Relationship Id="rId13" Type="http://schemas.openxmlformats.org/officeDocument/2006/relationships/slideLayout" Target="../slideLayouts/slideLayout61.xml"/><Relationship Id="rId12" Type="http://schemas.openxmlformats.org/officeDocument/2006/relationships/image" Target="../media/image3.jpeg"/><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4.xml"/><Relationship Id="rId1" Type="http://schemas.openxmlformats.org/officeDocument/2006/relationships/image" Target="../media/image28.jpeg"/></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7.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notesSlide" Target="../notesSlides/notesSlide3.xml"/><Relationship Id="rId18" Type="http://schemas.openxmlformats.org/officeDocument/2006/relationships/slideLayout" Target="../slideLayouts/slideLayout32.xml"/><Relationship Id="rId17" Type="http://schemas.openxmlformats.org/officeDocument/2006/relationships/image" Target="../media/image3.jpeg"/><Relationship Id="rId16" Type="http://schemas.openxmlformats.org/officeDocument/2006/relationships/tags" Target="../tags/tag12.xml"/><Relationship Id="rId15" Type="http://schemas.openxmlformats.org/officeDocument/2006/relationships/image" Target="../media/image9.png"/><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image" Target="../media/image8.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5.xml"/><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image" Target="../media/image11.png"/><Relationship Id="rId4" Type="http://schemas.openxmlformats.org/officeDocument/2006/relationships/tags" Target="../tags/tag15.xml"/><Relationship Id="rId3" Type="http://schemas.openxmlformats.org/officeDocument/2006/relationships/tags" Target="../tags/tag14.xml"/><Relationship Id="rId23" Type="http://schemas.openxmlformats.org/officeDocument/2006/relationships/notesSlide" Target="../notesSlides/notesSlide5.xml"/><Relationship Id="rId22" Type="http://schemas.openxmlformats.org/officeDocument/2006/relationships/slideLayout" Target="../slideLayouts/slideLayout33.xml"/><Relationship Id="rId21" Type="http://schemas.openxmlformats.org/officeDocument/2006/relationships/image" Target="../media/image3.jpeg"/><Relationship Id="rId20" Type="http://schemas.openxmlformats.org/officeDocument/2006/relationships/image" Target="../media/image14.png"/><Relationship Id="rId2" Type="http://schemas.openxmlformats.org/officeDocument/2006/relationships/tags" Target="../tags/tag13.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image" Target="../media/image13.png"/><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image" Target="../media/image12.png"/><Relationship Id="rId10" Type="http://schemas.openxmlformats.org/officeDocument/2006/relationships/tags" Target="../tags/tag20.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4.xml"/><Relationship Id="rId2" Type="http://schemas.openxmlformats.org/officeDocument/2006/relationships/image" Target="../media/image3.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image" Target="../media/image15.png"/><Relationship Id="rId3" Type="http://schemas.openxmlformats.org/officeDocument/2006/relationships/tags" Target="../tags/tag29.xml"/><Relationship Id="rId2" Type="http://schemas.openxmlformats.org/officeDocument/2006/relationships/tags" Target="../tags/tag28.xml"/><Relationship Id="rId14" Type="http://schemas.openxmlformats.org/officeDocument/2006/relationships/notesSlide" Target="../notesSlides/notesSlide7.xml"/><Relationship Id="rId13" Type="http://schemas.openxmlformats.org/officeDocument/2006/relationships/slideLayout" Target="../slideLayouts/slideLayout35.xml"/><Relationship Id="rId12" Type="http://schemas.openxmlformats.org/officeDocument/2006/relationships/image" Target="../media/image3.jpeg"/><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image" Target="../media/image17.png"/><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6" Type="http://schemas.openxmlformats.org/officeDocument/2006/relationships/notesSlide" Target="../notesSlides/notesSlide8.xml"/><Relationship Id="rId15" Type="http://schemas.openxmlformats.org/officeDocument/2006/relationships/slideLayout" Target="../slideLayouts/slideLayout36.xml"/><Relationship Id="rId14" Type="http://schemas.openxmlformats.org/officeDocument/2006/relationships/image" Target="../media/image3.jpeg"/><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image" Target="../media/image18.png"/><Relationship Id="rId10" Type="http://schemas.openxmlformats.org/officeDocument/2006/relationships/tags" Target="../tags/tag4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46291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Four Principles of Audience-Centered Writing</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363345"/>
            <a:ext cx="10926445" cy="466598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762000" y="1529080"/>
            <a:ext cx="76200" cy="4309745"/>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AutoShape 6"/>
          <p:cNvSpPr/>
          <p:nvPr/>
        </p:nvSpPr>
        <p:spPr>
          <a:xfrm>
            <a:off x="1016000" y="1623060"/>
            <a:ext cx="762000"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4000" b="1" i="0" u="none" strike="noStrike" kern="0">
                <a:solidFill>
                  <a:srgbClr val="22C55E"/>
                </a:solidFill>
                <a:latin typeface="Poppins"/>
                <a:ea typeface="Poppins"/>
                <a:cs typeface="Poppins"/>
                <a:sym typeface="Poppins"/>
              </a:rPr>
              <a:t>01</a:t>
            </a:r>
            <a:endParaRPr lang="en-US" sz="4000" b="1" i="0" u="none" strike="noStrike" kern="0">
              <a:solidFill>
                <a:srgbClr val="22C55E"/>
              </a:solidFill>
              <a:latin typeface="Poppins"/>
              <a:ea typeface="Poppins"/>
              <a:cs typeface="Poppins"/>
              <a:sym typeface="Poppins"/>
            </a:endParaRPr>
          </a:p>
        </p:txBody>
      </p:sp>
      <p:sp>
        <p:nvSpPr>
          <p:cNvPr id="7" name="AutoShape 7"/>
          <p:cNvSpPr/>
          <p:nvPr/>
        </p:nvSpPr>
        <p:spPr>
          <a:xfrm>
            <a:off x="1905000" y="1719580"/>
            <a:ext cx="9067165"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92000"/>
              </a:lnSpc>
              <a:spcBef>
                <a:spcPts val="0"/>
              </a:spcBef>
              <a:spcAft>
                <a:spcPts val="0"/>
              </a:spcAft>
              <a:defRPr/>
            </a:pPr>
            <a:r>
              <a:rPr lang="en-US" sz="3200" b="1">
                <a:solidFill>
                  <a:srgbClr val="111827"/>
                </a:solidFill>
                <a:latin typeface="汉仪正圆-45W" panose="00020600040101010101" charset="-122"/>
                <a:ea typeface="汉仪正圆-45W" panose="00020600040101010101" charset="-122"/>
                <a:cs typeface="Noto Sans SC" panose="020B0200000000000000" charset="-122"/>
                <a:sym typeface="Poppins"/>
              </a:rPr>
              <a:t>Analyze</a:t>
            </a:r>
            <a:r>
              <a:rPr lang="en-US" sz="3200" b="1">
                <a:solidFill>
                  <a:srgbClr val="6B7280"/>
                </a:solidFill>
                <a:latin typeface="汉仪正圆-45W" panose="00020600040101010101" charset="-122"/>
                <a:ea typeface="汉仪正圆-45W" panose="00020600040101010101" charset="-122"/>
                <a:cs typeface="Poppins"/>
                <a:sym typeface="Poppins"/>
              </a:rPr>
              <a:t> </a:t>
            </a:r>
            <a:r>
              <a:rPr lang="en-US" sz="3200" b="1">
                <a:solidFill>
                  <a:srgbClr val="111827"/>
                </a:solidFill>
                <a:latin typeface="汉仪正圆-45W" panose="00020600040101010101" charset="-122"/>
                <a:ea typeface="汉仪正圆-45W" panose="00020600040101010101" charset="-122"/>
                <a:cs typeface="Noto Sans SC" panose="020B0200000000000000" charset="-122"/>
                <a:sym typeface="Poppins"/>
              </a:rPr>
              <a:t>Your Audience </a:t>
            </a:r>
            <a:r>
              <a:rPr lang="en-US" sz="4000" b="1" i="0" u="none" strike="noStrike" kern="0">
                <a:solidFill>
                  <a:srgbClr val="6B7280"/>
                </a:solidFill>
                <a:latin typeface="汉仪正圆-45W" panose="00020600040101010101" charset="-122"/>
                <a:ea typeface="汉仪正圆-45W" panose="00020600040101010101" charset="-122"/>
                <a:cs typeface="Poppins"/>
                <a:sym typeface="Poppins"/>
              </a:rPr>
              <a:t>| </a:t>
            </a:r>
            <a:r>
              <a:rPr lang="en-US" sz="2800" b="1">
                <a:solidFill>
                  <a:srgbClr val="6B7280"/>
                </a:solidFill>
                <a:latin typeface="汉仪正圆-45W" panose="00020600040101010101" charset="-122"/>
                <a:ea typeface="汉仪正圆-45W" panose="00020600040101010101" charset="-122"/>
                <a:cs typeface="Poppins"/>
                <a:sym typeface="Noto Sans SC" panose="020B0200000000000000" charset="-122"/>
              </a:rPr>
              <a:t>分析你的受众</a:t>
            </a:r>
            <a:r>
              <a:rPr lang="en-US" sz="4000" b="1" i="0" u="none" strike="noStrike" kern="0">
                <a:solidFill>
                  <a:srgbClr val="6B7280"/>
                </a:solidFill>
                <a:latin typeface="汉仪正圆-45W" panose="00020600040101010101" charset="-122"/>
                <a:ea typeface="汉仪正圆-45W" panose="00020600040101010101" charset="-122"/>
                <a:cs typeface="Poppins"/>
                <a:sym typeface="Poppins"/>
              </a:rPr>
              <a:t> </a:t>
            </a:r>
            <a:endParaRPr lang="en-US" sz="3200" b="1" i="0" u="none" strike="noStrike" kern="0">
              <a:solidFill>
                <a:srgbClr val="111827"/>
              </a:solidFill>
              <a:latin typeface="汉仪正圆-45W" panose="00020600040101010101" charset="-122"/>
              <a:ea typeface="汉仪正圆-45W" panose="00020600040101010101" charset="-122"/>
              <a:cs typeface="Noto Sans SC" panose="020B0200000000000000" charset="-122"/>
              <a:sym typeface="Poppins"/>
            </a:endParaRPr>
          </a:p>
        </p:txBody>
      </p:sp>
      <p:sp>
        <p:nvSpPr>
          <p:cNvPr id="8" name="AutoShape 8"/>
          <p:cNvSpPr/>
          <p:nvPr/>
        </p:nvSpPr>
        <p:spPr>
          <a:xfrm>
            <a:off x="1905000" y="2442210"/>
            <a:ext cx="8446770" cy="3235325"/>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Who is your reader?</a:t>
            </a:r>
            <a:r>
              <a:rPr 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endParaRPr 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What do they already know?</a:t>
            </a:r>
            <a:br>
              <a:rPr 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br>
            <a:r>
              <a:rPr 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What is their attitude?</a:t>
            </a:r>
            <a:endPar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What do they need?</a:t>
            </a:r>
            <a:endPar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strips(downLeft)">
                                      <p:cBhvr>
                                        <p:cTn id="14" dur="500"/>
                                        <p:tgtEl>
                                          <p:spTgt spid="8">
                                            <p:txEl>
                                              <p:pRg st="0" end="0"/>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strips(downLeft)">
                                      <p:cBhvr>
                                        <p:cTn id="17" dur="500"/>
                                        <p:tgtEl>
                                          <p:spTgt spid="8">
                                            <p:txEl>
                                              <p:pRg st="1" end="1"/>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strips(downLeft)">
                                      <p:cBhvr>
                                        <p:cTn id="2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46291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Four Principles of Audience-Centered Writing</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363345"/>
            <a:ext cx="10926445" cy="466598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762000" y="1529080"/>
            <a:ext cx="76200" cy="4309745"/>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AutoShape 6"/>
          <p:cNvSpPr/>
          <p:nvPr/>
        </p:nvSpPr>
        <p:spPr>
          <a:xfrm>
            <a:off x="1016000" y="1623060"/>
            <a:ext cx="762000"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4000" b="1" i="0" u="none" strike="noStrike" kern="0">
                <a:solidFill>
                  <a:srgbClr val="22C55E"/>
                </a:solidFill>
                <a:latin typeface="Poppins"/>
                <a:ea typeface="Poppins"/>
                <a:cs typeface="Poppins"/>
                <a:sym typeface="Poppins"/>
              </a:rPr>
              <a:t>02</a:t>
            </a:r>
            <a:endParaRPr lang="en-US" sz="4000" b="1" i="0" u="none" strike="noStrike" kern="0">
              <a:solidFill>
                <a:srgbClr val="22C55E"/>
              </a:solidFill>
              <a:latin typeface="Poppins"/>
              <a:ea typeface="Poppins"/>
              <a:cs typeface="Poppins"/>
              <a:sym typeface="Poppins"/>
            </a:endParaRPr>
          </a:p>
        </p:txBody>
      </p:sp>
      <p:sp>
        <p:nvSpPr>
          <p:cNvPr id="7" name="AutoShape 7"/>
          <p:cNvSpPr/>
          <p:nvPr/>
        </p:nvSpPr>
        <p:spPr>
          <a:xfrm>
            <a:off x="1905000" y="1719580"/>
            <a:ext cx="9067165"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92000"/>
              </a:lnSpc>
              <a:spcBef>
                <a:spcPts val="0"/>
              </a:spcBef>
              <a:spcAft>
                <a:spcPts val="0"/>
              </a:spcAft>
              <a:defRPr/>
            </a:pPr>
            <a:r>
              <a:rPr lang="en-US" altLang="zh-CN" sz="3200" b="1">
                <a:solidFill>
                  <a:srgbClr val="111827"/>
                </a:solidFill>
                <a:latin typeface="汉仪正圆-45W" panose="00020600040101010101" charset="-122"/>
                <a:ea typeface="汉仪正圆-45W" panose="00020600040101010101" charset="-122"/>
                <a:cs typeface="Noto Sans SC" panose="020B0200000000000000" charset="-122"/>
                <a:sym typeface="Poppins"/>
              </a:rPr>
              <a:t>Define Your Purpose</a:t>
            </a:r>
            <a:r>
              <a:rPr lang="en-US" sz="3200" b="1">
                <a:solidFill>
                  <a:srgbClr val="111827"/>
                </a:solidFill>
                <a:latin typeface="汉仪正圆-45W" panose="00020600040101010101" charset="-122"/>
                <a:ea typeface="汉仪正圆-45W" panose="00020600040101010101" charset="-122"/>
                <a:cs typeface="Noto Sans SC" panose="020B0200000000000000" charset="-122"/>
                <a:sym typeface="Poppins"/>
              </a:rPr>
              <a:t> </a:t>
            </a:r>
            <a:r>
              <a:rPr lang="en-US" sz="4000" b="1" i="0" u="none" strike="noStrike" kern="0">
                <a:solidFill>
                  <a:srgbClr val="6B7280"/>
                </a:solidFill>
                <a:latin typeface="汉仪正圆-45W" panose="00020600040101010101" charset="-122"/>
                <a:ea typeface="汉仪正圆-45W" panose="00020600040101010101" charset="-122"/>
                <a:cs typeface="Poppins"/>
                <a:sym typeface="Poppins"/>
              </a:rPr>
              <a:t>| </a:t>
            </a:r>
            <a:r>
              <a:rPr lang="en-US" sz="2800" b="1" i="0" u="none" strike="noStrike" kern="0">
                <a:solidFill>
                  <a:srgbClr val="6B7280"/>
                </a:solidFill>
                <a:latin typeface="汉仪正圆-45W" panose="00020600040101010101" charset="-122"/>
                <a:ea typeface="汉仪正圆-45W" panose="00020600040101010101" charset="-122"/>
                <a:cs typeface="Poppins"/>
                <a:sym typeface="Poppins"/>
              </a:rPr>
              <a:t>明确你的目的 </a:t>
            </a:r>
            <a:endParaRPr lang="en-US" sz="2800" b="1" i="0" u="none" strike="noStrike" kern="0">
              <a:solidFill>
                <a:srgbClr val="6B7280"/>
              </a:solidFill>
              <a:latin typeface="汉仪正圆-45W" panose="00020600040101010101" charset="-122"/>
              <a:ea typeface="汉仪正圆-45W" panose="00020600040101010101" charset="-122"/>
              <a:cs typeface="Poppins"/>
              <a:sym typeface="Poppins"/>
            </a:endParaRPr>
          </a:p>
        </p:txBody>
      </p:sp>
      <p:sp>
        <p:nvSpPr>
          <p:cNvPr id="8" name="AutoShape 8"/>
          <p:cNvSpPr/>
          <p:nvPr/>
        </p:nvSpPr>
        <p:spPr>
          <a:xfrm>
            <a:off x="1905000" y="2442210"/>
            <a:ext cx="8446770" cy="3235325"/>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Inform</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zh-CN" altLang="en-US"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告知</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endPar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Persuade</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zh-CN" altLang="en-US"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说服</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b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b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Request  </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zh-CN" altLang="en-US"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请求</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endPar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Express</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zh-CN" altLang="en-US" sz="3200" b="1">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表达</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endPar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strips(downLeft)">
                                      <p:cBhvr>
                                        <p:cTn id="14" dur="500"/>
                                        <p:tgtEl>
                                          <p:spTgt spid="8">
                                            <p:txEl>
                                              <p:pRg st="0" end="0"/>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strips(downLeft)">
                                      <p:cBhvr>
                                        <p:cTn id="17" dur="500"/>
                                        <p:tgtEl>
                                          <p:spTgt spid="8">
                                            <p:txEl>
                                              <p:pRg st="1" end="1"/>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strips(downLeft)">
                                      <p:cBhvr>
                                        <p:cTn id="2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46291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Four Principles of Audience-Centered Writing</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363345"/>
            <a:ext cx="10926445" cy="466598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762000" y="1529080"/>
            <a:ext cx="76200" cy="4309745"/>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AutoShape 6"/>
          <p:cNvSpPr/>
          <p:nvPr/>
        </p:nvSpPr>
        <p:spPr>
          <a:xfrm>
            <a:off x="1016000" y="1623060"/>
            <a:ext cx="762000"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4000" b="1" i="0" u="none" strike="noStrike" kern="0">
                <a:solidFill>
                  <a:srgbClr val="22C55E"/>
                </a:solidFill>
                <a:latin typeface="Poppins"/>
                <a:ea typeface="Poppins"/>
                <a:cs typeface="Poppins"/>
                <a:sym typeface="Poppins"/>
              </a:rPr>
              <a:t>03</a:t>
            </a:r>
            <a:endParaRPr lang="en-US" sz="4000" b="1" i="0" u="none" strike="noStrike" kern="0">
              <a:solidFill>
                <a:srgbClr val="22C55E"/>
              </a:solidFill>
              <a:latin typeface="Poppins"/>
              <a:ea typeface="Poppins"/>
              <a:cs typeface="Poppins"/>
              <a:sym typeface="Poppins"/>
            </a:endParaRPr>
          </a:p>
        </p:txBody>
      </p:sp>
      <p:sp>
        <p:nvSpPr>
          <p:cNvPr id="7" name="AutoShape 7"/>
          <p:cNvSpPr/>
          <p:nvPr/>
        </p:nvSpPr>
        <p:spPr>
          <a:xfrm>
            <a:off x="1905000" y="1719580"/>
            <a:ext cx="9067165"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92000"/>
              </a:lnSpc>
              <a:spcBef>
                <a:spcPts val="0"/>
              </a:spcBef>
              <a:spcAft>
                <a:spcPts val="0"/>
              </a:spcAft>
              <a:defRPr/>
            </a:pPr>
            <a:r>
              <a:rPr lang="en-US" altLang="zh-CN" sz="3200" b="1">
                <a:solidFill>
                  <a:srgbClr val="111827"/>
                </a:solidFill>
                <a:latin typeface="汉仪正圆-45W" panose="00020600040101010101" charset="-122"/>
                <a:ea typeface="汉仪正圆-45W" panose="00020600040101010101" charset="-122"/>
                <a:cs typeface="Noto Sans SC" panose="020B0200000000000000" charset="-122"/>
                <a:sym typeface="Poppins"/>
              </a:rPr>
              <a:t>Adapt Your Message</a:t>
            </a:r>
            <a:r>
              <a:rPr lang="en-US" sz="3200" b="1">
                <a:solidFill>
                  <a:srgbClr val="111827"/>
                </a:solidFill>
                <a:latin typeface="汉仪正圆-45W" panose="00020600040101010101" charset="-122"/>
                <a:ea typeface="汉仪正圆-45W" panose="00020600040101010101" charset="-122"/>
                <a:cs typeface="Noto Sans SC" panose="020B0200000000000000" charset="-122"/>
                <a:sym typeface="Poppins"/>
              </a:rPr>
              <a:t> </a:t>
            </a:r>
            <a:r>
              <a:rPr lang="en-US" sz="4000" b="1" i="0" u="none" strike="noStrike" kern="0">
                <a:solidFill>
                  <a:srgbClr val="6B7280"/>
                </a:solidFill>
                <a:latin typeface="汉仪正圆-45W" panose="00020600040101010101" charset="-122"/>
                <a:ea typeface="汉仪正圆-45W" panose="00020600040101010101" charset="-122"/>
                <a:cs typeface="Poppins"/>
                <a:sym typeface="Poppins"/>
              </a:rPr>
              <a:t>| </a:t>
            </a:r>
            <a:r>
              <a:rPr lang="zh-CN" altLang="en-US" sz="2800" b="1" i="0" u="none" strike="noStrike" kern="0">
                <a:solidFill>
                  <a:srgbClr val="6B7280"/>
                </a:solidFill>
                <a:latin typeface="汉仪正圆-45W" panose="00020600040101010101" charset="-122"/>
                <a:ea typeface="汉仪正圆-45W" panose="00020600040101010101" charset="-122"/>
                <a:cs typeface="Poppins"/>
                <a:sym typeface="Poppins"/>
              </a:rPr>
              <a:t>调整你的信息</a:t>
            </a:r>
            <a:r>
              <a:rPr lang="en-US" sz="2800" b="1" i="0" u="none" strike="noStrike" kern="0">
                <a:solidFill>
                  <a:srgbClr val="6B7280"/>
                </a:solidFill>
                <a:latin typeface="汉仪正圆-45W" panose="00020600040101010101" charset="-122"/>
                <a:ea typeface="汉仪正圆-45W" panose="00020600040101010101" charset="-122"/>
                <a:cs typeface="Poppins"/>
                <a:sym typeface="Poppins"/>
              </a:rPr>
              <a:t> </a:t>
            </a:r>
            <a:endParaRPr lang="en-US" sz="2800" b="1" i="0" u="none" strike="noStrike" kern="0">
              <a:solidFill>
                <a:srgbClr val="6B7280"/>
              </a:solidFill>
              <a:latin typeface="汉仪正圆-45W" panose="00020600040101010101" charset="-122"/>
              <a:ea typeface="汉仪正圆-45W" panose="00020600040101010101" charset="-122"/>
              <a:cs typeface="Poppins"/>
              <a:sym typeface="Poppins"/>
            </a:endParaRPr>
          </a:p>
        </p:txBody>
      </p:sp>
      <p:sp>
        <p:nvSpPr>
          <p:cNvPr id="8" name="AutoShape 8"/>
          <p:cNvSpPr/>
          <p:nvPr/>
        </p:nvSpPr>
        <p:spPr>
          <a:xfrm>
            <a:off x="1905000" y="2442210"/>
            <a:ext cx="8446770" cy="3235325"/>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Adapt your logic, organization, and tone based on who you're writing for and why.</a:t>
            </a:r>
            <a:endPar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zh-CN" alt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结合对受众和写作目的的分析，灵活调整文章的内容逻辑、组织结构以及语言风格。</a:t>
            </a:r>
            <a:endParaRPr lang="zh-CN" alt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strips(downLeft)">
                                      <p:cBhvr>
                                        <p:cTn id="14" dur="5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strips(downLeft)">
                                      <p:cBhvr>
                                        <p:cTn id="1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46291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Four Principles of Audience-Centered Writing</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363345"/>
            <a:ext cx="10926445" cy="466598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762000" y="1529080"/>
            <a:ext cx="76200" cy="4309745"/>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AutoShape 6"/>
          <p:cNvSpPr/>
          <p:nvPr/>
        </p:nvSpPr>
        <p:spPr>
          <a:xfrm>
            <a:off x="1016000" y="1623060"/>
            <a:ext cx="762000"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4000" b="1" i="0" u="none" strike="noStrike" kern="0">
                <a:solidFill>
                  <a:srgbClr val="22C55E"/>
                </a:solidFill>
                <a:latin typeface="Poppins"/>
                <a:ea typeface="Poppins"/>
                <a:cs typeface="Poppins"/>
                <a:sym typeface="Poppins"/>
              </a:rPr>
              <a:t>04</a:t>
            </a:r>
            <a:endParaRPr lang="en-US" sz="4000" b="1" i="0" u="none" strike="noStrike" kern="0">
              <a:solidFill>
                <a:srgbClr val="22C55E"/>
              </a:solidFill>
              <a:latin typeface="Poppins"/>
              <a:ea typeface="Poppins"/>
              <a:cs typeface="Poppins"/>
              <a:sym typeface="Poppins"/>
            </a:endParaRPr>
          </a:p>
        </p:txBody>
      </p:sp>
      <p:sp>
        <p:nvSpPr>
          <p:cNvPr id="7" name="AutoShape 7"/>
          <p:cNvSpPr/>
          <p:nvPr/>
        </p:nvSpPr>
        <p:spPr>
          <a:xfrm>
            <a:off x="1905000" y="1719580"/>
            <a:ext cx="9067165"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92000"/>
              </a:lnSpc>
              <a:spcBef>
                <a:spcPts val="0"/>
              </a:spcBef>
              <a:spcAft>
                <a:spcPts val="0"/>
              </a:spcAft>
              <a:defRPr/>
            </a:pPr>
            <a:r>
              <a:rPr lang="en-US" altLang="zh-CN" sz="3200" b="1">
                <a:solidFill>
                  <a:srgbClr val="111827"/>
                </a:solidFill>
                <a:latin typeface="汉仪正圆-45W" panose="00020600040101010101" charset="-122"/>
                <a:ea typeface="汉仪正圆-45W" panose="00020600040101010101" charset="-122"/>
                <a:cs typeface="Noto Sans SC" panose="020B0200000000000000" charset="-122"/>
                <a:sym typeface="Poppins"/>
              </a:rPr>
              <a:t>Strive for Clarity &amp; Conciseness</a:t>
            </a:r>
            <a:r>
              <a:rPr lang="en-US" sz="3200" b="1">
                <a:solidFill>
                  <a:srgbClr val="111827"/>
                </a:solidFill>
                <a:latin typeface="汉仪正圆-45W" panose="00020600040101010101" charset="-122"/>
                <a:ea typeface="汉仪正圆-45W" panose="00020600040101010101" charset="-122"/>
                <a:cs typeface="Noto Sans SC" panose="020B0200000000000000" charset="-122"/>
                <a:sym typeface="Poppins"/>
              </a:rPr>
              <a:t> </a:t>
            </a:r>
            <a:r>
              <a:rPr lang="en-US" sz="4000" b="1" i="0" u="none" strike="noStrike" kern="0">
                <a:solidFill>
                  <a:srgbClr val="6B7280"/>
                </a:solidFill>
                <a:latin typeface="汉仪正圆-45W" panose="00020600040101010101" charset="-122"/>
                <a:ea typeface="汉仪正圆-45W" panose="00020600040101010101" charset="-122"/>
                <a:cs typeface="Poppins"/>
                <a:sym typeface="Poppins"/>
              </a:rPr>
              <a:t>| </a:t>
            </a:r>
            <a:r>
              <a:rPr lang="zh-CN" altLang="en-US" sz="2800" b="1" i="0" u="none" strike="noStrike" kern="0">
                <a:solidFill>
                  <a:srgbClr val="6B7280"/>
                </a:solidFill>
                <a:latin typeface="汉仪正圆-45W" panose="00020600040101010101" charset="-122"/>
                <a:ea typeface="汉仪正圆-45W" panose="00020600040101010101" charset="-122"/>
                <a:cs typeface="Poppins"/>
                <a:sym typeface="Poppins"/>
              </a:rPr>
              <a:t>追求清晰与简洁</a:t>
            </a:r>
            <a:r>
              <a:rPr lang="en-US" sz="2800" b="1" i="0" u="none" strike="noStrike" kern="0">
                <a:solidFill>
                  <a:srgbClr val="6B7280"/>
                </a:solidFill>
                <a:latin typeface="汉仪正圆-45W" panose="00020600040101010101" charset="-122"/>
                <a:ea typeface="汉仪正圆-45W" panose="00020600040101010101" charset="-122"/>
                <a:cs typeface="Poppins"/>
                <a:sym typeface="Poppins"/>
              </a:rPr>
              <a:t> </a:t>
            </a:r>
            <a:endParaRPr lang="en-US" sz="2800" b="1" i="0" u="none" strike="noStrike" kern="0">
              <a:solidFill>
                <a:srgbClr val="6B7280"/>
              </a:solidFill>
              <a:latin typeface="汉仪正圆-45W" panose="00020600040101010101" charset="-122"/>
              <a:ea typeface="汉仪正圆-45W" panose="00020600040101010101" charset="-122"/>
              <a:cs typeface="Poppins"/>
              <a:sym typeface="Poppins"/>
            </a:endParaRPr>
          </a:p>
        </p:txBody>
      </p:sp>
      <p:sp>
        <p:nvSpPr>
          <p:cNvPr id="8" name="AutoShape 8"/>
          <p:cNvSpPr/>
          <p:nvPr/>
        </p:nvSpPr>
        <p:spPr>
          <a:xfrm>
            <a:off x="1905000" y="2442210"/>
            <a:ext cx="8446770" cy="3235325"/>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Cut the fluff. Get to the point. Communicate efficiently.</a:t>
            </a:r>
            <a:endPar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zh-CN" alt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摒弃不必要的模糊修饰和冗长表达，直击重点，以实现高效的沟通为最终目标。</a:t>
            </a:r>
            <a:endParaRPr lang="zh-CN" alt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strips(downLeft)">
                                      <p:cBhvr>
                                        <p:cTn id="14" dur="5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strips(downLeft)">
                                      <p:cBhvr>
                                        <p:cTn id="1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1016000"/>
            <a:ext cx="12192000" cy="1397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25000"/>
              </a:lnSpc>
              <a:spcBef>
                <a:spcPts val="0"/>
              </a:spcBef>
              <a:spcAft>
                <a:spcPts val="0"/>
              </a:spcAft>
              <a:defRPr/>
            </a:pPr>
            <a:r>
              <a:rPr lang="en-US" sz="9600" b="1" i="0" u="none" strike="noStrike" kern="0">
                <a:solidFill>
                  <a:srgbClr val="22C55E"/>
                </a:solidFill>
                <a:latin typeface="汉仪正圆-45W" panose="00020600040101010101" charset="-122"/>
                <a:ea typeface="汉仪正圆-45W" panose="00020600040101010101" charset="-122"/>
                <a:cs typeface="Poppins"/>
                <a:sym typeface="Poppins"/>
              </a:rPr>
              <a:t>Part 3</a:t>
            </a:r>
            <a:endParaRPr lang="en-US" sz="9600" b="1" i="0" u="none" strike="noStrike" kern="0">
              <a:solidFill>
                <a:srgbClr val="22C55E"/>
              </a:solidFill>
              <a:latin typeface="汉仪正圆-45W" panose="00020600040101010101" charset="-122"/>
              <a:ea typeface="汉仪正圆-45W" panose="00020600040101010101" charset="-122"/>
              <a:cs typeface="Poppins"/>
              <a:sym typeface="Poppins"/>
            </a:endParaRPr>
          </a:p>
        </p:txBody>
      </p:sp>
      <p:sp>
        <p:nvSpPr>
          <p:cNvPr id="3" name="AutoShape 3"/>
          <p:cNvSpPr/>
          <p:nvPr/>
        </p:nvSpPr>
        <p:spPr>
          <a:xfrm>
            <a:off x="0" y="2794000"/>
            <a:ext cx="12192000" cy="1397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25000"/>
              </a:lnSpc>
              <a:spcBef>
                <a:spcPts val="0"/>
              </a:spcBef>
              <a:spcAft>
                <a:spcPts val="0"/>
              </a:spcAft>
              <a:defRPr/>
            </a:pPr>
            <a:r>
              <a:rPr lang="en-US" sz="4800" b="1" i="0" u="none" strike="noStrike" kern="0">
                <a:solidFill>
                  <a:srgbClr val="374151"/>
                </a:solidFill>
                <a:latin typeface="汉仪正圆-75W" panose="00020600040101010101" charset="-122"/>
                <a:ea typeface="汉仪正圆-75W" panose="00020600040101010101" charset="-122"/>
                <a:cs typeface="Poppins"/>
                <a:sym typeface="Poppins"/>
              </a:rPr>
              <a:t>Case Study: Li Hua's Audience-Centered Practice</a:t>
            </a:r>
            <a:endParaRPr lang="en-US" sz="48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0" y="4445000"/>
            <a:ext cx="12192000" cy="762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25000"/>
              </a:lnSpc>
              <a:spcBef>
                <a:spcPts val="0"/>
              </a:spcBef>
              <a:spcAft>
                <a:spcPts val="0"/>
              </a:spcAft>
              <a:defRPr/>
            </a:pPr>
            <a:r>
              <a:rPr lang="en-US" sz="22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实战解析 · 如何在邮件写作中贯彻“受众中心”原则</a:t>
            </a:r>
            <a:endParaRPr lang="en-US" sz="22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5" name="AutoShape 5"/>
          <p:cNvSpPr/>
          <p:nvPr/>
        </p:nvSpPr>
        <p:spPr>
          <a:xfrm>
            <a:off x="5588000" y="5588000"/>
            <a:ext cx="1016000" cy="76200"/>
          </a:xfrm>
          <a:prstGeom prst="roundRect">
            <a:avLst>
              <a:gd name="adj" fmla="val 5000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46291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i="0" u="none" strike="noStrike" kern="0">
                <a:solidFill>
                  <a:srgbClr val="374151"/>
                </a:solidFill>
                <a:latin typeface="汉仪正圆-75W" panose="00020600040101010101" charset="-122"/>
                <a:ea typeface="汉仪正圆-75W" panose="00020600040101010101" charset="-122"/>
                <a:cs typeface="Poppins"/>
                <a:sym typeface="Poppins"/>
              </a:rPr>
              <a:t>2026年4月武汉四调英语-应用文</a:t>
            </a:r>
            <a:endParaRPr lang="zh-CN" alt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363345"/>
            <a:ext cx="10926445" cy="466598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8" name="AutoShape 8"/>
          <p:cNvSpPr/>
          <p:nvPr/>
        </p:nvSpPr>
        <p:spPr>
          <a:xfrm>
            <a:off x="1214120" y="1599565"/>
            <a:ext cx="10166985" cy="407797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假定你是李华，在上周五的英语课上，外教</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Chris</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利用人工智能(</a:t>
            </a:r>
            <a:r>
              <a:rPr lang="en-US" altLang="zh-CN"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AI）</a:t>
            </a: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评价了同学们写的演讲稿这引发了你的思考。请你给外教写一封邮件，内容包括:</a:t>
            </a:r>
            <a:endPar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1.你的看法；</a:t>
            </a:r>
            <a:endPar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0"/>
              </a:spcBef>
              <a:spcAft>
                <a:spcPts val="0"/>
              </a:spcAft>
              <a:defRPr/>
            </a:pPr>
            <a:r>
              <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2.你的建议。</a:t>
            </a:r>
            <a:endParaRPr lang="zh-CN" altLang="en-US" sz="32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strips(down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strips(downLeft)">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strips(downLeft)">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受众分析：李华眼中的Chris</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pic>
        <p:nvPicPr>
          <p:cNvPr id="3" name="Picture 3"/>
          <p:cNvPicPr>
            <a:picLocks noChangeAspect="1"/>
          </p:cNvPicPr>
          <p:nvPr/>
        </p:nvPicPr>
        <p:blipFill>
          <a:blip r:embed="rId2"/>
          <a:srcRect t="4958" b="4958"/>
          <a:stretch>
            <a:fillRect/>
          </a:stretch>
        </p:blipFill>
        <p:spPr>
          <a:xfrm>
            <a:off x="762000" y="1778000"/>
            <a:ext cx="3302000" cy="4318000"/>
          </a:xfrm>
          <a:prstGeom prst="roundRect">
            <a:avLst>
              <a:gd name="adj" fmla="val 6153"/>
            </a:avLst>
          </a:prstGeom>
          <a:noFill/>
          <a:ln w="50800" cap="flat" cmpd="sng">
            <a:solidFill>
              <a:srgbClr val="FFFFFF">
                <a:alpha val="100000"/>
              </a:srgbClr>
            </a:solidFill>
            <a:prstDash val="solid"/>
            <a:round/>
          </a:ln>
          <a:effectLst>
            <a:outerShdw blurRad="444500" dist="190500" dir="2700000" algn="tl" rotWithShape="0">
              <a:srgbClr val="000000">
                <a:alpha val="25000"/>
              </a:srgbClr>
            </a:outerShdw>
          </a:effectLst>
        </p:spPr>
      </p:pic>
      <p:sp>
        <p:nvSpPr>
          <p:cNvPr id="4" name="AutoShape 4"/>
          <p:cNvSpPr/>
          <p:nvPr>
            <p:custDataLst>
              <p:tags r:id="rId3"/>
            </p:custDataLst>
          </p:nvPr>
        </p:nvSpPr>
        <p:spPr>
          <a:xfrm>
            <a:off x="4445000" y="1319530"/>
            <a:ext cx="7453630" cy="2236470"/>
          </a:xfrm>
          <a:prstGeom prst="roundRect">
            <a:avLst>
              <a:gd name="adj" fmla="val 8571"/>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5" name="Picture 5"/>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4577080" y="1574800"/>
            <a:ext cx="655955" cy="609600"/>
          </a:xfrm>
          <a:prstGeom prst="rect">
            <a:avLst/>
          </a:prstGeom>
        </p:spPr>
      </p:pic>
      <p:sp>
        <p:nvSpPr>
          <p:cNvPr id="6" name="AutoShape 6"/>
          <p:cNvSpPr/>
          <p:nvPr>
            <p:custDataLst>
              <p:tags r:id="rId6"/>
            </p:custDataLst>
          </p:nvPr>
        </p:nvSpPr>
        <p:spPr>
          <a:xfrm>
            <a:off x="5410835" y="1517650"/>
            <a:ext cx="6096000" cy="184785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sz="3200" b="1" i="0" u="none" strike="noStrike" kern="0">
                <a:solidFill>
                  <a:srgbClr val="374151"/>
                </a:solidFill>
                <a:latin typeface="汉仪正圆-45W" panose="00020600040101010101" charset="-122"/>
                <a:ea typeface="汉仪正圆-45W" panose="00020600040101010101" charset="-122"/>
                <a:cs typeface="Poppins"/>
                <a:sym typeface="Poppins"/>
              </a:rPr>
              <a:t>身份 Identity</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50000"/>
              </a:lnSpc>
              <a:spcBef>
                <a:spcPts val="0"/>
              </a:spcBef>
              <a:spcAft>
                <a:spcPts val="0"/>
              </a:spcAft>
            </a:pPr>
            <a:r>
              <a:rPr lang="en-US" sz="2400" b="0" i="0" u="none" strike="noStrike" kern="0">
                <a:solidFill>
                  <a:srgbClr val="4B5563"/>
                </a:solidFill>
                <a:latin typeface="汉仪正圆-45W" panose="00020600040101010101" charset="-122"/>
                <a:ea typeface="汉仪正圆-45W" panose="00020600040101010101" charset="-122"/>
                <a:cs typeface="Poppins"/>
                <a:sym typeface="Poppins"/>
              </a:rPr>
              <a:t>外教 (Foreign Teacher)，一位教育领域的专业人士，具备丰富的教学经验。</a:t>
            </a:r>
            <a:endParaRPr lang="en-US" sz="24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7" name="AutoShape 7"/>
          <p:cNvSpPr/>
          <p:nvPr>
            <p:custDataLst>
              <p:tags r:id="rId7"/>
            </p:custDataLst>
          </p:nvPr>
        </p:nvSpPr>
        <p:spPr>
          <a:xfrm>
            <a:off x="4445000" y="3873500"/>
            <a:ext cx="7453630" cy="2308860"/>
          </a:xfrm>
          <a:prstGeom prst="roundRect">
            <a:avLst>
              <a:gd name="adj" fmla="val 8571"/>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8" name="Picture 8"/>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4616450" y="4064000"/>
            <a:ext cx="616585" cy="616585"/>
          </a:xfrm>
          <a:prstGeom prst="rect">
            <a:avLst/>
          </a:prstGeom>
        </p:spPr>
      </p:pic>
      <p:sp>
        <p:nvSpPr>
          <p:cNvPr id="9" name="AutoShape 9"/>
          <p:cNvSpPr/>
          <p:nvPr>
            <p:custDataLst>
              <p:tags r:id="rId10"/>
            </p:custDataLst>
          </p:nvPr>
        </p:nvSpPr>
        <p:spPr>
          <a:xfrm>
            <a:off x="5410835" y="4229735"/>
            <a:ext cx="6273800" cy="1397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45W" panose="00020600040101010101" charset="-122"/>
                <a:ea typeface="汉仪正圆-45W" panose="00020600040101010101" charset="-122"/>
                <a:cs typeface="Poppins"/>
                <a:sym typeface="Poppins"/>
              </a:rPr>
              <a:t>知识水平 Expertise</a:t>
            </a:r>
            <a:endParaRPr lang="en-US" sz="3200" b="1" kern="0">
              <a:solidFill>
                <a:srgbClr val="374151"/>
              </a:solidFill>
              <a:latin typeface="汉仪正圆-45W" panose="00020600040101010101" charset="-122"/>
              <a:ea typeface="汉仪正圆-45W" panose="00020600040101010101" charset="-122"/>
              <a:cs typeface="Poppins"/>
              <a:sym typeface="Arial" panose="020B0604020202020204"/>
            </a:endParaRPr>
          </a:p>
          <a:p>
            <a:pPr indent="0" algn="l" defTabSz="914400">
              <a:lnSpc>
                <a:spcPct val="150000"/>
              </a:lnSpc>
              <a:spcBef>
                <a:spcPts val="0"/>
              </a:spcBef>
              <a:spcAft>
                <a:spcPts val="0"/>
              </a:spcAft>
            </a:pPr>
            <a:r>
              <a:rPr lang="en-US" sz="2400" b="0" i="0" u="none" strike="noStrike" kern="0">
                <a:solidFill>
                  <a:srgbClr val="4B5563"/>
                </a:solidFill>
                <a:latin typeface="汉仪正圆-45W" panose="00020600040101010101" charset="-122"/>
                <a:ea typeface="汉仪正圆-45W" panose="00020600040101010101" charset="-122"/>
                <a:cs typeface="Poppins"/>
                <a:sym typeface="Poppins"/>
              </a:rPr>
              <a:t>对教育方法论有深刻理解，且对AI技术有一定认知，不排斥科技话题。</a:t>
            </a:r>
            <a:endParaRPr lang="en-US" sz="24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pic>
        <p:nvPicPr>
          <p:cNvPr id="18" name="Picture 11"/>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4699000" y="4064000"/>
            <a:ext cx="457200" cy="457200"/>
          </a:xfrm>
          <a:prstGeom prst="rect">
            <a:avLst/>
          </a:prstGeom>
        </p:spPr>
      </p:pic>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strips(downLeft)">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anim calcmode="lin" valueType="num">
                                      <p:cBhvr>
                                        <p:cTn id="2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strips(downLeft)">
                                      <p:cBhvr>
                                        <p:cTn id="2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受众分析：李华眼中的Chris</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pic>
        <p:nvPicPr>
          <p:cNvPr id="3" name="Picture 3"/>
          <p:cNvPicPr>
            <a:picLocks noChangeAspect="1"/>
          </p:cNvPicPr>
          <p:nvPr/>
        </p:nvPicPr>
        <p:blipFill>
          <a:blip r:embed="rId2"/>
          <a:srcRect t="4958" b="4958"/>
          <a:stretch>
            <a:fillRect/>
          </a:stretch>
        </p:blipFill>
        <p:spPr>
          <a:xfrm>
            <a:off x="762000" y="1778000"/>
            <a:ext cx="3302000" cy="4318000"/>
          </a:xfrm>
          <a:prstGeom prst="roundRect">
            <a:avLst>
              <a:gd name="adj" fmla="val 6153"/>
            </a:avLst>
          </a:prstGeom>
          <a:noFill/>
          <a:ln w="50800" cap="flat" cmpd="sng">
            <a:solidFill>
              <a:srgbClr val="FFFFFF">
                <a:alpha val="100000"/>
              </a:srgbClr>
            </a:solidFill>
            <a:prstDash val="solid"/>
            <a:round/>
          </a:ln>
          <a:effectLst>
            <a:outerShdw blurRad="444500" dist="190500" dir="2700000" algn="tl" rotWithShape="0">
              <a:srgbClr val="000000">
                <a:alpha val="25000"/>
              </a:srgbClr>
            </a:outerShdw>
          </a:effectLst>
        </p:spPr>
      </p:pic>
      <p:sp>
        <p:nvSpPr>
          <p:cNvPr id="4" name="AutoShape 4"/>
          <p:cNvSpPr/>
          <p:nvPr>
            <p:custDataLst>
              <p:tags r:id="rId3"/>
            </p:custDataLst>
          </p:nvPr>
        </p:nvSpPr>
        <p:spPr>
          <a:xfrm>
            <a:off x="4445000" y="1319530"/>
            <a:ext cx="7453630" cy="2236470"/>
          </a:xfrm>
          <a:prstGeom prst="roundRect">
            <a:avLst>
              <a:gd name="adj" fmla="val 8571"/>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5" name="Picture 5"/>
          <p:cNvPicPr>
            <a:picLocks noChangeAspect="1"/>
          </p:cNvPicPr>
          <p:nvPr>
            <p:custDataLst>
              <p:tags r:id="rId4"/>
            </p:custDataLst>
          </p:nvPr>
        </p:nvPicPr>
        <p:blipFill>
          <a:blip/>
          <a:stretch>
            <a:fillRect/>
          </a:stretch>
        </p:blipFill>
        <p:spPr>
          <a:xfrm>
            <a:off x="4577080" y="1574800"/>
            <a:ext cx="655955" cy="609600"/>
          </a:xfrm>
          <a:prstGeom prst="rect">
            <a:avLst/>
          </a:prstGeom>
        </p:spPr>
      </p:pic>
      <p:sp>
        <p:nvSpPr>
          <p:cNvPr id="6" name="AutoShape 6"/>
          <p:cNvSpPr/>
          <p:nvPr>
            <p:custDataLst>
              <p:tags r:id="rId5"/>
            </p:custDataLst>
          </p:nvPr>
        </p:nvSpPr>
        <p:spPr>
          <a:xfrm>
            <a:off x="5410835" y="1517650"/>
            <a:ext cx="6096000" cy="184785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sz="3200" b="1" kern="0">
                <a:solidFill>
                  <a:srgbClr val="374151"/>
                </a:solidFill>
                <a:latin typeface="汉仪正圆-45W" panose="00020600040101010101" charset="-122"/>
                <a:ea typeface="汉仪正圆-45W" panose="00020600040101010101" charset="-122"/>
                <a:cs typeface="Poppins"/>
                <a:sym typeface="Arial" panose="020B0604020202020204"/>
              </a:rPr>
              <a:t>态度 Attitude</a:t>
            </a:r>
            <a:endParaRPr lang="en-US" sz="3200" b="1" kern="0">
              <a:solidFill>
                <a:srgbClr val="374151"/>
              </a:solidFill>
              <a:latin typeface="汉仪正圆-45W" panose="00020600040101010101" charset="-122"/>
              <a:ea typeface="汉仪正圆-45W" panose="00020600040101010101" charset="-122"/>
              <a:cs typeface="Poppins"/>
              <a:sym typeface="Arial" panose="020B0604020202020204"/>
            </a:endParaRPr>
          </a:p>
          <a:p>
            <a:pPr indent="0" algn="l" defTabSz="914400">
              <a:lnSpc>
                <a:spcPct val="150000"/>
              </a:lnSpc>
              <a:spcBef>
                <a:spcPts val="0"/>
              </a:spcBef>
              <a:spcAft>
                <a:spcPts val="0"/>
              </a:spcAft>
            </a:pPr>
            <a:r>
              <a:rPr lang="zh-CN" altLang="en-US" sz="2400" b="0" i="0" u="none" strike="noStrike" kern="0">
                <a:solidFill>
                  <a:srgbClr val="4B5563"/>
                </a:solidFill>
                <a:latin typeface="汉仪正圆-45W" panose="00020600040101010101" charset="-122"/>
                <a:ea typeface="汉仪正圆-45W" panose="00020600040101010101" charset="-122"/>
                <a:cs typeface="Poppins"/>
                <a:sym typeface="Poppins"/>
              </a:rPr>
              <a:t>积极拥抱变化，愿意尝试新教学工具。对新技术充满探索欲，心态开放。</a:t>
            </a:r>
            <a:endParaRPr lang="zh-CN" altLang="en-US" sz="24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7" name="AutoShape 7"/>
          <p:cNvSpPr/>
          <p:nvPr>
            <p:custDataLst>
              <p:tags r:id="rId6"/>
            </p:custDataLst>
          </p:nvPr>
        </p:nvSpPr>
        <p:spPr>
          <a:xfrm>
            <a:off x="4445000" y="3873500"/>
            <a:ext cx="7453630" cy="2308860"/>
          </a:xfrm>
          <a:prstGeom prst="roundRect">
            <a:avLst>
              <a:gd name="adj" fmla="val 8571"/>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8" name="Picture 8"/>
          <p:cNvPicPr>
            <a:picLocks noChangeAspect="1"/>
          </p:cNvPicPr>
          <p:nvPr>
            <p:custDataLst>
              <p:tags r:id="rId7"/>
            </p:custDataLst>
          </p:nvPr>
        </p:nvPicPr>
        <p:blipFill>
          <a:blip/>
          <a:stretch>
            <a:fillRect/>
          </a:stretch>
        </p:blipFill>
        <p:spPr>
          <a:xfrm>
            <a:off x="4616450" y="4064000"/>
            <a:ext cx="616585" cy="616585"/>
          </a:xfrm>
          <a:prstGeom prst="rect">
            <a:avLst/>
          </a:prstGeom>
        </p:spPr>
      </p:pic>
      <p:sp>
        <p:nvSpPr>
          <p:cNvPr id="9" name="AutoShape 9"/>
          <p:cNvSpPr/>
          <p:nvPr>
            <p:custDataLst>
              <p:tags r:id="rId8"/>
            </p:custDataLst>
          </p:nvPr>
        </p:nvSpPr>
        <p:spPr>
          <a:xfrm>
            <a:off x="5410835" y="4229735"/>
            <a:ext cx="6273800" cy="1397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kern="0">
                <a:solidFill>
                  <a:srgbClr val="374151"/>
                </a:solidFill>
                <a:latin typeface="汉仪正圆-45W" panose="00020600040101010101" charset="-122"/>
                <a:ea typeface="汉仪正圆-45W" panose="00020600040101010101" charset="-122"/>
                <a:cs typeface="Poppins"/>
                <a:sym typeface="Arial" panose="020B0604020202020204"/>
              </a:rPr>
              <a:t>需求 </a:t>
            </a:r>
            <a:r>
              <a:rPr lang="en-US" altLang="zh-CN" sz="3200" b="1" kern="0">
                <a:solidFill>
                  <a:srgbClr val="374151"/>
                </a:solidFill>
                <a:latin typeface="汉仪正圆-45W" panose="00020600040101010101" charset="-122"/>
                <a:ea typeface="汉仪正圆-45W" panose="00020600040101010101" charset="-122"/>
                <a:cs typeface="Poppins"/>
                <a:sym typeface="Arial" panose="020B0604020202020204"/>
              </a:rPr>
              <a:t>Needs</a:t>
            </a:r>
            <a:endParaRPr lang="en-US" altLang="zh-CN" sz="3200" b="1" kern="0">
              <a:solidFill>
                <a:srgbClr val="374151"/>
              </a:solidFill>
              <a:latin typeface="汉仪正圆-45W" panose="00020600040101010101" charset="-122"/>
              <a:ea typeface="汉仪正圆-45W" panose="00020600040101010101" charset="-122"/>
              <a:cs typeface="Poppins"/>
              <a:sym typeface="Arial" panose="020B0604020202020204"/>
            </a:endParaRPr>
          </a:p>
          <a:p>
            <a:pPr indent="0" algn="l" defTabSz="914400">
              <a:lnSpc>
                <a:spcPct val="150000"/>
              </a:lnSpc>
              <a:spcBef>
                <a:spcPts val="0"/>
              </a:spcBef>
              <a:spcAft>
                <a:spcPts val="0"/>
              </a:spcAft>
            </a:pPr>
            <a:r>
              <a:rPr lang="zh-CN" altLang="en-US" sz="2400" b="0" i="0" u="none" strike="noStrike" kern="0">
                <a:solidFill>
                  <a:srgbClr val="4B5563"/>
                </a:solidFill>
                <a:latin typeface="汉仪正圆-45W" panose="00020600040101010101" charset="-122"/>
                <a:ea typeface="汉仪正圆-45W" panose="00020600040101010101" charset="-122"/>
                <a:cs typeface="Poppins"/>
                <a:sym typeface="Poppins"/>
              </a:rPr>
              <a:t>首要关注教学效果，尊重学生的独立思考，期望获得建设性的反馈意见。</a:t>
            </a:r>
            <a:endParaRPr lang="zh-CN" altLang="en-US" sz="24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pic>
        <p:nvPicPr>
          <p:cNvPr id="18"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4616450" y="1727200"/>
            <a:ext cx="616585" cy="616585"/>
          </a:xfrm>
          <a:prstGeom prst="rect">
            <a:avLst/>
          </a:prstGeom>
        </p:spPr>
      </p:pic>
      <p:pic>
        <p:nvPicPr>
          <p:cNvPr id="14" name="Picture 14"/>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4616450" y="4144010"/>
            <a:ext cx="535940" cy="535940"/>
          </a:xfrm>
          <a:prstGeom prst="rect">
            <a:avLst/>
          </a:prstGeom>
        </p:spPr>
      </p:pic>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anim calcmode="lin" valueType="num">
                                      <p:cBhvr>
                                        <p:cTn id="2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fade">
                                      <p:cBhvr>
                                        <p:cTn id="28" dur="1000"/>
                                        <p:tgtEl>
                                          <p:spTgt spid="9">
                                            <p:txEl>
                                              <p:pRg st="1" end="1"/>
                                            </p:txEl>
                                          </p:spTgt>
                                        </p:tgtEl>
                                      </p:cBhvr>
                                    </p:animEffect>
                                    <p:anim calcmode="lin" valueType="num">
                                      <p:cBhvr>
                                        <p:cTn id="29"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46291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i="0" u="none" strike="noStrike" kern="0">
                <a:solidFill>
                  <a:srgbClr val="374151"/>
                </a:solidFill>
                <a:latin typeface="汉仪正圆-75W" panose="00020600040101010101" charset="-122"/>
                <a:ea typeface="汉仪正圆-75W" panose="00020600040101010101" charset="-122"/>
                <a:cs typeface="Poppins"/>
                <a:sym typeface="Poppins"/>
              </a:rPr>
              <a:t>2026年4月武汉四调英语-应用文</a:t>
            </a:r>
            <a:endParaRPr lang="zh-CN" alt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363345"/>
            <a:ext cx="10926445" cy="466598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6" name="AutoShape 16"/>
          <p:cNvSpPr/>
          <p:nvPr/>
        </p:nvSpPr>
        <p:spPr>
          <a:xfrm>
            <a:off x="891540" y="1659255"/>
            <a:ext cx="10668000" cy="4177665"/>
          </a:xfrm>
          <a:prstGeom prst="roundRect">
            <a:avLst>
              <a:gd name="adj" fmla="val 12307"/>
            </a:avLst>
          </a:prstGeom>
          <a:solidFill>
            <a:srgbClr val="22C55E">
              <a:alpha val="100000"/>
            </a:srgbClr>
          </a:solidFill>
          <a:ln w="25400" cap="flat" cmpd="sng">
            <a:noFill/>
            <a:prstDash val="solid"/>
            <a:round/>
          </a:ln>
        </p:spPr>
        <p:txBody>
          <a:bodyPr vert="horz" wrap="square" lIns="63500" tIns="63500" rIns="63500" bIns="63500" rtlCol="0" anchor="ctr"/>
          <a:lstStyle/>
          <a:p>
            <a:pPr indent="0" algn="ctr" defTabSz="914400">
              <a:lnSpc>
                <a:spcPct val="150000"/>
              </a:lnSpc>
              <a:spcBef>
                <a:spcPts val="0"/>
              </a:spcBef>
              <a:spcAft>
                <a:spcPts val="0"/>
              </a:spcAft>
              <a:defRPr/>
            </a:pPr>
            <a:r>
              <a:rPr lang="en-US" sz="4000" b="1">
                <a:solidFill>
                  <a:srgbClr val="FFFFFF"/>
                </a:solidFill>
                <a:latin typeface="汉仪正圆-45W" panose="00020600040101010101" charset="-122"/>
                <a:ea typeface="汉仪正圆-45W" panose="00020600040101010101" charset="-122"/>
                <a:cs typeface="Poppins"/>
                <a:sym typeface="Poppins"/>
              </a:rPr>
              <a:t>💡 </a:t>
            </a:r>
            <a:endParaRPr lang="en-US" sz="4000" b="1">
              <a:solidFill>
                <a:srgbClr val="FFFFFF"/>
              </a:solidFill>
              <a:latin typeface="汉仪正圆-45W" panose="00020600040101010101" charset="-122"/>
              <a:ea typeface="汉仪正圆-45W" panose="00020600040101010101" charset="-122"/>
              <a:cs typeface="Poppins"/>
              <a:sym typeface="Poppins"/>
            </a:endParaRPr>
          </a:p>
          <a:p>
            <a:pPr indent="0" algn="l" defTabSz="914400">
              <a:lnSpc>
                <a:spcPct val="150000"/>
              </a:lnSpc>
              <a:spcBef>
                <a:spcPts val="0"/>
              </a:spcBef>
              <a:spcAft>
                <a:spcPts val="0"/>
              </a:spcAft>
              <a:defRPr/>
            </a:pPr>
            <a:r>
              <a:rPr lang="en-US" sz="4000" b="1">
                <a:solidFill>
                  <a:srgbClr val="FFFFFF"/>
                </a:solidFill>
                <a:latin typeface="汉仪正圆-45W" panose="00020600040101010101" charset="-122"/>
                <a:ea typeface="汉仪正圆-45W" panose="00020600040101010101" charset="-122"/>
                <a:cs typeface="Poppins"/>
                <a:sym typeface="Poppins"/>
              </a:rPr>
              <a:t>结论：Chris是开放且专业的教育者。建议以“尊重专业+有理有据”的方式沟通，避免直接批评。</a:t>
            </a:r>
            <a:endParaRPr sz="40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写作指南与总结</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252220"/>
            <a:ext cx="10991850" cy="5340350"/>
          </a:xfrm>
          <a:prstGeom prst="roundRect">
            <a:avLst>
              <a:gd name="adj" fmla="val 6315"/>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1536700" y="1522095"/>
            <a:ext cx="9672955" cy="4667250"/>
          </a:xfrm>
          <a:prstGeom prst="rect">
            <a:avLst/>
          </a:prstGeom>
          <a:noFill/>
          <a:ln w="12700" cap="flat" cmpd="sng">
            <a:noFill/>
            <a:prstDash val="solid"/>
            <a:round/>
          </a:ln>
        </p:spPr>
        <p:txBody>
          <a:bodyPr vert="horz" wrap="square" lIns="0" tIns="0" rIns="0" bIns="0" rtlCol="0" anchor="ctr" anchorCtr="0"/>
          <a:lstStyle/>
          <a:p>
            <a:pPr indent="0" algn="l" defTabSz="914400">
              <a:lnSpc>
                <a:spcPct val="100000"/>
              </a:lnSpc>
              <a:spcBef>
                <a:spcPts val="0"/>
              </a:spcBef>
              <a:spcAft>
                <a:spcPts val="0"/>
              </a:spcAft>
              <a:defRPr/>
            </a:pPr>
            <a:r>
              <a:rPr lang="en-US" sz="3600" b="1" i="0" u="none" strike="noStrike" kern="0">
                <a:solidFill>
                  <a:srgbClr val="22C55E"/>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一、审题要点</a:t>
            </a:r>
            <a:endParaRPr lang="en-US" sz="36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50000"/>
              </a:lnSpc>
              <a:spcBef>
                <a:spcPts val="800"/>
              </a:spcBef>
              <a:spcAft>
                <a:spcPts val="0"/>
              </a:spcAft>
            </a:pPr>
            <a:r>
              <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体裁识别：给外教的邮件，观点阐述+建议类</a:t>
            </a:r>
            <a:endPar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内容完整度：问候+引出事件→看法（优势+担忧）→建议（</a:t>
            </a:r>
            <a:r>
              <a:rPr lang="en-US" altLang="zh-CN"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AI+</a:t>
            </a:r>
            <a:r>
              <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教师点评结合+同学互评）→感谢与期待</a:t>
            </a:r>
            <a:endPar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观点明确性：</a:t>
            </a:r>
            <a:r>
              <a:rPr lang="en-US" altLang="zh-CN"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AI</a:t>
            </a:r>
            <a:r>
              <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评价有优势但存在局限，应与教师点评和同学互评结合使用</a:t>
            </a:r>
            <a:endPar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语气把控：尊重、理性、有建设性、体现思考深度</a:t>
            </a:r>
            <a:endParaRPr lang="zh-CN" altLang="en-US" sz="28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5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1016000" y="1905000"/>
            <a:ext cx="10160000" cy="1016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5200" b="1" i="0" u="none" strike="noStrike" kern="0">
                <a:solidFill>
                  <a:srgbClr val="FFFFFF"/>
                </a:solidFill>
                <a:latin typeface="汉仪正圆-75W" panose="00020600040101010101" charset="-122"/>
                <a:ea typeface="汉仪正圆-75W" panose="00020600040101010101" charset="-122"/>
                <a:cs typeface="Poppins"/>
                <a:sym typeface="Poppins"/>
              </a:rPr>
              <a:t>Writing in the AI Era</a:t>
            </a:r>
            <a:endParaRPr lang="en-US" sz="5200" b="1" i="0" u="none" strike="noStrike" kern="0">
              <a:solidFill>
                <a:srgbClr val="FFFFFF"/>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1016000" y="3175000"/>
            <a:ext cx="10160000" cy="762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600" b="0" i="0" u="none" strike="noStrike" kern="0">
                <a:solidFill>
                  <a:srgbClr val="FFFFFF">
                    <a:alpha val="90196"/>
                  </a:srgbClr>
                </a:solidFill>
                <a:latin typeface="汉仪正圆-45W" panose="00020600040101010101" charset="-122"/>
                <a:ea typeface="汉仪正圆-45W" panose="00020600040101010101" charset="-122"/>
                <a:cs typeface="Poppins"/>
                <a:sym typeface="Poppins"/>
              </a:rPr>
              <a:t>An Audience-Centered Approach</a:t>
            </a:r>
            <a:endParaRPr lang="en-US" sz="3600" b="0" i="0" u="none" strike="noStrike" kern="0">
              <a:solidFill>
                <a:srgbClr val="FFFFFF">
                  <a:alpha val="90196"/>
                </a:srgbClr>
              </a:solidFill>
              <a:latin typeface="汉仪正圆-45W" panose="00020600040101010101" charset="-122"/>
              <a:ea typeface="汉仪正圆-45W" panose="00020600040101010101" charset="-122"/>
              <a:cs typeface="Poppins"/>
              <a:sym typeface="Poppins"/>
            </a:endParaRPr>
          </a:p>
        </p:txBody>
      </p:sp>
      <p:sp>
        <p:nvSpPr>
          <p:cNvPr id="5" name="AutoShape 5"/>
          <p:cNvSpPr/>
          <p:nvPr/>
        </p:nvSpPr>
        <p:spPr>
          <a:xfrm>
            <a:off x="1016000" y="4572000"/>
            <a:ext cx="10160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i="0" u="none" strike="noStrike" kern="0">
                <a:solidFill>
                  <a:srgbClr val="22C55E"/>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高中英语</a:t>
            </a:r>
            <a:r>
              <a:rPr lang="en-US" sz="3200" b="1" i="0" u="none" strike="noStrike" kern="0">
                <a:solidFill>
                  <a:srgbClr val="22C55E"/>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应用文写作教学课件</a:t>
            </a:r>
            <a:endParaRPr lang="en-US" sz="3200" b="1" i="0" u="none" strike="noStrike" kern="0">
              <a:solidFill>
                <a:srgbClr val="22C55E"/>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6" name="AutoShape 6"/>
          <p:cNvSpPr/>
          <p:nvPr/>
        </p:nvSpPr>
        <p:spPr>
          <a:xfrm>
            <a:off x="1016000" y="5588000"/>
            <a:ext cx="10160000" cy="508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000" b="0" i="0" u="none" strike="noStrike" kern="0">
                <a:solidFill>
                  <a:srgbClr val="FFFFFF">
                    <a:alpha val="85098"/>
                  </a:srgbClr>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基于“受众中心”理念的</a:t>
            </a:r>
            <a:r>
              <a:rPr lang="zh-CN" altLang="en-US" sz="2000" b="0" i="0" u="none" strike="noStrike" kern="0">
                <a:solidFill>
                  <a:srgbClr val="FFFFFF">
                    <a:alpha val="85098"/>
                  </a:srgbClr>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写作</a:t>
            </a:r>
            <a:endParaRPr lang="zh-CN" altLang="en-US" sz="2000" b="0" i="0" u="none" strike="noStrike" kern="0">
              <a:solidFill>
                <a:srgbClr val="FFFFFF">
                  <a:alpha val="85098"/>
                </a:srgbClr>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内容分析：“三明治”沟通技巧</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pic>
        <p:nvPicPr>
          <p:cNvPr id="4" name="Picture 4"/>
          <p:cNvPicPr>
            <a:picLocks noChangeAspect="1"/>
          </p:cNvPicPr>
          <p:nvPr/>
        </p:nvPicPr>
        <p:blipFill>
          <a:blip r:embed="rId2"/>
          <a:srcRect l="5437" r="5437"/>
          <a:stretch>
            <a:fillRect/>
          </a:stretch>
        </p:blipFill>
        <p:spPr>
          <a:xfrm>
            <a:off x="449580" y="1353185"/>
            <a:ext cx="5083175" cy="3211195"/>
          </a:xfrm>
          <a:prstGeom prst="roundRect">
            <a:avLst>
              <a:gd name="adj" fmla="val 5000"/>
            </a:avLst>
          </a:prstGeom>
          <a:noFill/>
          <a:ln w="25400" cap="flat" cmpd="sng">
            <a:noFill/>
            <a:prstDash val="solid"/>
            <a:round/>
          </a:ln>
          <a:effectLst>
            <a:outerShdw blurRad="444500" dist="190500" dir="2700000" algn="tl" rotWithShape="0">
              <a:srgbClr val="000000">
                <a:alpha val="25000"/>
              </a:srgbClr>
            </a:outerShdw>
          </a:effectLst>
        </p:spPr>
      </p:pic>
      <p:sp>
        <p:nvSpPr>
          <p:cNvPr id="5" name="AutoShape 5"/>
          <p:cNvSpPr/>
          <p:nvPr/>
        </p:nvSpPr>
        <p:spPr>
          <a:xfrm>
            <a:off x="449580" y="4925060"/>
            <a:ext cx="4826000" cy="1016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17000"/>
              </a:lnSpc>
              <a:spcBef>
                <a:spcPts val="0"/>
              </a:spcBef>
              <a:spcAft>
                <a:spcPts val="0"/>
              </a:spcAft>
              <a:defRPr/>
            </a:pPr>
            <a:r>
              <a:rPr lang="zh-CN" altLang="en-US" sz="2400" b="1" i="0" u="none" strike="noStrike" kern="0">
                <a:ln w="15875"/>
                <a:gradFill>
                  <a:gsLst>
                    <a:gs pos="0">
                      <a:schemeClr val="accent1">
                        <a:hueMod val="80000"/>
                      </a:schemeClr>
                    </a:gs>
                    <a:gs pos="100000">
                      <a:schemeClr val="accent1">
                        <a:alpha val="100000"/>
                      </a:schemeClr>
                    </a:gs>
                  </a:gsLst>
                  <a:lin ang="2700000" scaled="0"/>
                </a:gradFill>
                <a:effectLst/>
                <a:latin typeface="汉仪正圆-45W" panose="00020600040101010101" charset="-122"/>
                <a:ea typeface="汉仪正圆-45W" panose="00020600040101010101" charset="-122"/>
                <a:cs typeface="Poppins"/>
                <a:sym typeface="Poppins"/>
              </a:rPr>
              <a:t>采用</a:t>
            </a:r>
            <a:r>
              <a:rPr lang="en-US" sz="2400" b="1" i="0" u="none" strike="noStrike" kern="0">
                <a:ln w="15875"/>
                <a:gradFill>
                  <a:gsLst>
                    <a:gs pos="0">
                      <a:schemeClr val="accent1">
                        <a:hueMod val="80000"/>
                      </a:schemeClr>
                    </a:gs>
                    <a:gs pos="100000">
                      <a:schemeClr val="accent1">
                        <a:alpha val="100000"/>
                      </a:schemeClr>
                    </a:gs>
                  </a:gsLst>
                  <a:lin ang="2700000" scaled="0"/>
                </a:gradFill>
                <a:effectLst/>
                <a:latin typeface="汉仪正圆-45W" panose="00020600040101010101" charset="-122"/>
                <a:ea typeface="汉仪正圆-45W" panose="00020600040101010101" charset="-122"/>
                <a:cs typeface="Poppins"/>
                <a:sym typeface="Poppins"/>
              </a:rPr>
              <a:t>经典的</a:t>
            </a:r>
            <a:br>
              <a:rPr lang="en-US" sz="2400" b="1" i="0" u="none" strike="noStrike" kern="0">
                <a:ln w="15875"/>
                <a:gradFill>
                  <a:gsLst>
                    <a:gs pos="0">
                      <a:schemeClr val="accent1">
                        <a:hueMod val="80000"/>
                      </a:schemeClr>
                    </a:gs>
                    <a:gs pos="100000">
                      <a:schemeClr val="accent1">
                        <a:alpha val="100000"/>
                      </a:schemeClr>
                    </a:gs>
                  </a:gsLst>
                  <a:lin ang="2700000" scaled="0"/>
                </a:gradFill>
                <a:effectLst/>
                <a:latin typeface="汉仪正圆-45W" panose="00020600040101010101" charset="-122"/>
                <a:ea typeface="汉仪正圆-45W" panose="00020600040101010101" charset="-122"/>
                <a:cs typeface="Poppins"/>
                <a:sym typeface="Poppins"/>
              </a:rPr>
            </a:br>
            <a:r>
              <a:rPr lang="en-US" sz="2400" b="1" i="0" u="none" strike="noStrike" kern="0">
                <a:ln w="15875"/>
                <a:gradFill>
                  <a:gsLst>
                    <a:gs pos="0">
                      <a:schemeClr val="accent1">
                        <a:hueMod val="80000"/>
                      </a:schemeClr>
                    </a:gs>
                    <a:gs pos="100000">
                      <a:schemeClr val="accent1">
                        <a:alpha val="100000"/>
                      </a:schemeClr>
                    </a:gs>
                  </a:gsLst>
                  <a:lin ang="2700000" scaled="0"/>
                </a:gradFill>
                <a:effectLst/>
                <a:latin typeface="汉仪正圆-45W" panose="00020600040101010101" charset="-122"/>
                <a:ea typeface="汉仪正圆-45W" panose="00020600040101010101" charset="-122"/>
                <a:cs typeface="Poppins"/>
                <a:sym typeface="Poppins"/>
              </a:rPr>
              <a:t>“三明治”沟通技巧 (Sandwich Technique)，让建议更具建设性。</a:t>
            </a:r>
            <a:endParaRPr lang="en-US" sz="2400" b="1" i="0" u="none" strike="noStrike" kern="0">
              <a:ln w="15875"/>
              <a:gradFill>
                <a:gsLst>
                  <a:gs pos="0">
                    <a:schemeClr val="accent1">
                      <a:hueMod val="80000"/>
                    </a:schemeClr>
                  </a:gs>
                  <a:gs pos="100000">
                    <a:schemeClr val="accent1">
                      <a:alpha val="100000"/>
                    </a:schemeClr>
                  </a:gs>
                </a:gsLst>
                <a:lin ang="2700000" scaled="0"/>
              </a:gradFill>
              <a:effectLst/>
              <a:latin typeface="汉仪正圆-45W" panose="00020600040101010101" charset="-122"/>
              <a:ea typeface="汉仪正圆-45W" panose="00020600040101010101" charset="-122"/>
              <a:cs typeface="Poppins"/>
              <a:sym typeface="Poppins"/>
            </a:endParaRPr>
          </a:p>
        </p:txBody>
      </p:sp>
      <p:sp>
        <p:nvSpPr>
          <p:cNvPr id="6" name="AutoShape 6"/>
          <p:cNvSpPr/>
          <p:nvPr>
            <p:custDataLst>
              <p:tags r:id="rId3"/>
            </p:custDataLst>
          </p:nvPr>
        </p:nvSpPr>
        <p:spPr>
          <a:xfrm>
            <a:off x="5697220" y="1353185"/>
            <a:ext cx="6196965" cy="1885315"/>
          </a:xfrm>
          <a:prstGeom prst="roundRect">
            <a:avLst>
              <a:gd name="adj" fmla="val 800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7" name="AutoShape 7"/>
          <p:cNvSpPr/>
          <p:nvPr>
            <p:custDataLst>
              <p:tags r:id="rId4"/>
            </p:custDataLst>
          </p:nvPr>
        </p:nvSpPr>
        <p:spPr>
          <a:xfrm>
            <a:off x="5884545" y="1682750"/>
            <a:ext cx="50800" cy="12065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8" name="AutoShape 8"/>
          <p:cNvSpPr/>
          <p:nvPr>
            <p:custDataLst>
              <p:tags r:id="rId5"/>
            </p:custDataLst>
          </p:nvPr>
        </p:nvSpPr>
        <p:spPr>
          <a:xfrm>
            <a:off x="6096635" y="1544955"/>
            <a:ext cx="5673725" cy="1528445"/>
          </a:xfrm>
          <a:prstGeom prst="rect">
            <a:avLst/>
          </a:prstGeom>
          <a:noFill/>
          <a:ln w="12700" cap="flat" cmpd="sng">
            <a:noFill/>
            <a:prstDash val="solid"/>
            <a:round/>
          </a:ln>
        </p:spPr>
        <p:txBody>
          <a:bodyPr vert="horz" wrap="square" lIns="0" tIns="0" rIns="0" bIns="0" rtlCol="0" anchor="ctr" anchorCtr="0"/>
          <a:lstStyle/>
          <a:p>
            <a:pPr indent="0" algn="l" defTabSz="914400">
              <a:lnSpc>
                <a:spcPct val="100000"/>
              </a:lnSpc>
              <a:spcBef>
                <a:spcPts val="0"/>
              </a:spcBef>
              <a:spcAft>
                <a:spcPts val="0"/>
              </a:spcAft>
              <a:defRPr/>
            </a:pPr>
            <a:r>
              <a:rPr lang="en-US" sz="2400" b="1" i="0" u="none" strike="noStrike" kern="0">
                <a:solidFill>
                  <a:srgbClr val="374151"/>
                </a:solidFill>
                <a:latin typeface="汉仪正圆-45W" panose="00020600040101010101" charset="-122"/>
                <a:ea typeface="汉仪正圆-45W" panose="00020600040101010101" charset="-122"/>
                <a:cs typeface="Poppins"/>
                <a:sym typeface="Poppins"/>
              </a:rPr>
              <a:t>01. </a:t>
            </a:r>
            <a:r>
              <a:rPr lang="en-US" sz="2400" b="1">
                <a:solidFill>
                  <a:srgbClr val="374151"/>
                </a:solidFill>
                <a:latin typeface="汉仪正圆-45W" panose="00020600040101010101" charset="-122"/>
                <a:ea typeface="汉仪正圆-45W" panose="00020600040101010101" charset="-122"/>
                <a:cs typeface="Poppins"/>
                <a:sym typeface="Poppins"/>
              </a:rPr>
              <a:t>Acknowledge &amp; Validate</a:t>
            </a:r>
            <a:r>
              <a:rPr lang="en-US" sz="1600" b="1">
                <a:solidFill>
                  <a:srgbClr val="374151"/>
                </a:solidFill>
                <a:latin typeface="汉仪正圆-45W" panose="00020600040101010101" charset="-122"/>
                <a:ea typeface="汉仪正圆-45W" panose="00020600040101010101" charset="-122"/>
                <a:cs typeface="Poppins"/>
                <a:sym typeface="Poppins"/>
              </a:rPr>
              <a:t>（</a:t>
            </a:r>
            <a:r>
              <a:rPr lang="en-US" sz="1600" b="1" i="0" u="none" strike="noStrike" kern="0">
                <a:solidFill>
                  <a:srgbClr val="374151"/>
                </a:solidFill>
                <a:latin typeface="汉仪正圆-45W" panose="00020600040101010101" charset="-122"/>
                <a:ea typeface="汉仪正圆-45W" panose="00020600040101010101" charset="-122"/>
                <a:cs typeface="Poppins"/>
                <a:sym typeface="Poppins"/>
              </a:rPr>
              <a:t>肯定与认可</a:t>
            </a:r>
            <a:r>
              <a:rPr lang="zh-CN" altLang="en-US" sz="1600" b="1" i="0" u="none" strike="noStrike" kern="0">
                <a:solidFill>
                  <a:srgbClr val="374151"/>
                </a:solidFill>
                <a:latin typeface="汉仪正圆-45W" panose="00020600040101010101" charset="-122"/>
                <a:ea typeface="汉仪正圆-45W" panose="00020600040101010101" charset="-122"/>
                <a:cs typeface="Poppins"/>
                <a:sym typeface="Poppins"/>
              </a:rPr>
              <a:t>）</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800"/>
              </a:spcBef>
              <a:spcAft>
                <a:spcPts val="0"/>
              </a:spcAft>
            </a:pPr>
            <a: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t>"It is true that AI evaluation has its advantages..."</a:t>
            </a:r>
            <a:b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br>
            <a: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t>先承认AI的优点，表明理解和尊重，为沟通铺平道路。</a:t>
            </a:r>
            <a:endPar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endParaRPr>
          </a:p>
        </p:txBody>
      </p:sp>
      <p:sp>
        <p:nvSpPr>
          <p:cNvPr id="9" name="AutoShape 9"/>
          <p:cNvSpPr/>
          <p:nvPr>
            <p:custDataLst>
              <p:tags r:id="rId6"/>
            </p:custDataLst>
          </p:nvPr>
        </p:nvSpPr>
        <p:spPr>
          <a:xfrm>
            <a:off x="5697220" y="3429000"/>
            <a:ext cx="6196965" cy="1587500"/>
          </a:xfrm>
          <a:prstGeom prst="roundRect">
            <a:avLst>
              <a:gd name="adj" fmla="val 800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0" name="AutoShape 10"/>
          <p:cNvSpPr/>
          <p:nvPr>
            <p:custDataLst>
              <p:tags r:id="rId7"/>
            </p:custDataLst>
          </p:nvPr>
        </p:nvSpPr>
        <p:spPr>
          <a:xfrm>
            <a:off x="5884545" y="3619500"/>
            <a:ext cx="50800" cy="12065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1" name="AutoShape 11"/>
          <p:cNvSpPr/>
          <p:nvPr>
            <p:custDataLst>
              <p:tags r:id="rId8"/>
            </p:custDataLst>
          </p:nvPr>
        </p:nvSpPr>
        <p:spPr>
          <a:xfrm>
            <a:off x="6096000" y="3581400"/>
            <a:ext cx="5143500" cy="1270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00000"/>
              </a:lnSpc>
              <a:spcBef>
                <a:spcPts val="0"/>
              </a:spcBef>
              <a:spcAft>
                <a:spcPts val="0"/>
              </a:spcAft>
              <a:defRPr/>
            </a:pPr>
            <a:r>
              <a:rPr lang="en-US" sz="2400" b="1" i="0" u="none" strike="noStrike" kern="0">
                <a:solidFill>
                  <a:srgbClr val="374151"/>
                </a:solidFill>
                <a:latin typeface="汉仪正圆-45W" panose="00020600040101010101" charset="-122"/>
                <a:ea typeface="汉仪正圆-45W" panose="00020600040101010101" charset="-122"/>
                <a:cs typeface="Poppins"/>
                <a:sym typeface="Poppins"/>
              </a:rPr>
              <a:t>02. </a:t>
            </a:r>
            <a:r>
              <a:rPr lang="en-US" sz="2400" b="1">
                <a:solidFill>
                  <a:srgbClr val="374151"/>
                </a:solidFill>
                <a:latin typeface="汉仪正圆-45W" panose="00020600040101010101" charset="-122"/>
                <a:ea typeface="汉仪正圆-45W" panose="00020600040101010101" charset="-122"/>
                <a:cs typeface="Poppins"/>
                <a:sym typeface="Poppins"/>
              </a:rPr>
              <a:t>Present Concerns</a:t>
            </a:r>
            <a:r>
              <a:rPr lang="en-US" sz="1600" b="1" i="0" u="none" strike="noStrike" kern="0">
                <a:solidFill>
                  <a:srgbClr val="374151"/>
                </a:solidFill>
                <a:latin typeface="汉仪正圆-45W" panose="00020600040101010101" charset="-122"/>
                <a:ea typeface="汉仪正圆-45W" panose="00020600040101010101" charset="-122"/>
                <a:cs typeface="Poppins"/>
                <a:sym typeface="Poppins"/>
              </a:rPr>
              <a:t> </a:t>
            </a:r>
            <a:r>
              <a:rPr lang="zh-CN" altLang="en-US" sz="1600" b="1" i="0" u="none" strike="noStrike" kern="0">
                <a:solidFill>
                  <a:srgbClr val="374151"/>
                </a:solidFill>
                <a:latin typeface="汉仪正圆-45W" panose="00020600040101010101" charset="-122"/>
                <a:ea typeface="汉仪正圆-45W" panose="00020600040101010101" charset="-122"/>
                <a:cs typeface="Poppins"/>
                <a:sym typeface="Poppins"/>
              </a:rPr>
              <a:t>（</a:t>
            </a:r>
            <a:r>
              <a:rPr lang="en-US" sz="1600" b="1" i="0" u="none" strike="noStrike" kern="0">
                <a:solidFill>
                  <a:srgbClr val="374151"/>
                </a:solidFill>
                <a:latin typeface="汉仪正圆-45W" panose="00020600040101010101" charset="-122"/>
                <a:ea typeface="汉仪正圆-45W" panose="00020600040101010101" charset="-122"/>
                <a:cs typeface="Poppins"/>
                <a:sym typeface="Poppins"/>
              </a:rPr>
              <a:t>提出问题与担忧</a:t>
            </a:r>
            <a:r>
              <a:rPr lang="zh-CN" altLang="en-US" sz="1600" b="1" i="0" u="none" strike="noStrike" kern="0">
                <a:solidFill>
                  <a:srgbClr val="374151"/>
                </a:solidFill>
                <a:latin typeface="汉仪正圆-45W" panose="00020600040101010101" charset="-122"/>
                <a:ea typeface="汉仪正圆-45W" panose="00020600040101010101" charset="-122"/>
                <a:cs typeface="Poppins"/>
                <a:sym typeface="Poppins"/>
              </a:rPr>
              <a:t>）</a:t>
            </a:r>
            <a:endParaRPr lang="en-US" sz="1600" b="1" kern="0">
              <a:solidFill>
                <a:srgbClr val="374151"/>
              </a:solidFill>
              <a:latin typeface="汉仪正圆-45W" panose="00020600040101010101" charset="-122"/>
              <a:ea typeface="汉仪正圆-45W" panose="00020600040101010101" charset="-122"/>
              <a:cs typeface="Poppins"/>
              <a:sym typeface="Arial" panose="020B0604020202020204"/>
            </a:endParaRPr>
          </a:p>
          <a:p>
            <a:pPr indent="0" algn="l" defTabSz="914400">
              <a:lnSpc>
                <a:spcPct val="108000"/>
              </a:lnSpc>
              <a:spcBef>
                <a:spcPts val="800"/>
              </a:spcBef>
              <a:spcAft>
                <a:spcPts val="0"/>
              </a:spcAft>
            </a:pPr>
            <a: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t>"However, I also have some concerns..."</a:t>
            </a:r>
            <a:b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br>
            <a: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t>用“However”巧妙转折，客观指出AI的局限性，论证有力。</a:t>
            </a:r>
            <a:endPar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endParaRPr>
          </a:p>
        </p:txBody>
      </p:sp>
      <p:sp>
        <p:nvSpPr>
          <p:cNvPr id="12" name="AutoShape 12"/>
          <p:cNvSpPr/>
          <p:nvPr>
            <p:custDataLst>
              <p:tags r:id="rId9"/>
            </p:custDataLst>
          </p:nvPr>
        </p:nvSpPr>
        <p:spPr>
          <a:xfrm>
            <a:off x="5696585" y="5080000"/>
            <a:ext cx="6197600" cy="1524000"/>
          </a:xfrm>
          <a:prstGeom prst="roundRect">
            <a:avLst>
              <a:gd name="adj" fmla="val 8333"/>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3" name="AutoShape 13"/>
          <p:cNvSpPr/>
          <p:nvPr>
            <p:custDataLst>
              <p:tags r:id="rId10"/>
            </p:custDataLst>
          </p:nvPr>
        </p:nvSpPr>
        <p:spPr>
          <a:xfrm>
            <a:off x="5882640" y="5270500"/>
            <a:ext cx="50800" cy="1143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4" name="AutoShape 14"/>
          <p:cNvSpPr/>
          <p:nvPr>
            <p:custDataLst>
              <p:tags r:id="rId11"/>
            </p:custDataLst>
          </p:nvPr>
        </p:nvSpPr>
        <p:spPr>
          <a:xfrm>
            <a:off x="6097270" y="5232400"/>
            <a:ext cx="5142230" cy="1206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00000"/>
              </a:lnSpc>
              <a:spcBef>
                <a:spcPts val="0"/>
              </a:spcBef>
              <a:spcAft>
                <a:spcPts val="0"/>
              </a:spcAft>
              <a:defRPr/>
            </a:pPr>
            <a:r>
              <a:rPr lang="en-US" sz="2400" b="1" i="0" u="none" strike="noStrike" kern="0">
                <a:solidFill>
                  <a:srgbClr val="374151"/>
                </a:solidFill>
                <a:latin typeface="汉仪正圆-45W" panose="00020600040101010101" charset="-122"/>
                <a:ea typeface="汉仪正圆-45W" panose="00020600040101010101" charset="-122"/>
                <a:cs typeface="Poppins"/>
                <a:sym typeface="Poppins"/>
              </a:rPr>
              <a:t>03. </a:t>
            </a:r>
            <a:r>
              <a:rPr lang="en-US" sz="2400" b="1">
                <a:solidFill>
                  <a:srgbClr val="374151"/>
                </a:solidFill>
                <a:latin typeface="汉仪正圆-45W" panose="00020600040101010101" charset="-122"/>
                <a:ea typeface="汉仪正圆-45W" panose="00020600040101010101" charset="-122"/>
                <a:cs typeface="Poppins"/>
                <a:sym typeface="Poppins"/>
              </a:rPr>
              <a:t>Offer Solutions</a:t>
            </a:r>
            <a:r>
              <a:rPr lang="en-US" sz="1600" b="1">
                <a:solidFill>
                  <a:srgbClr val="374151"/>
                </a:solidFill>
                <a:latin typeface="汉仪正圆-45W" panose="00020600040101010101" charset="-122"/>
                <a:ea typeface="汉仪正圆-45W" panose="00020600040101010101" charset="-122"/>
                <a:cs typeface="Poppins"/>
                <a:sym typeface="Poppins"/>
              </a:rPr>
              <a:t>（</a:t>
            </a:r>
            <a:r>
              <a:rPr lang="en-US" sz="1600" b="1" i="0" u="none" strike="noStrike" kern="0">
                <a:solidFill>
                  <a:srgbClr val="374151"/>
                </a:solidFill>
                <a:latin typeface="汉仪正圆-45W" panose="00020600040101010101" charset="-122"/>
                <a:ea typeface="汉仪正圆-45W" panose="00020600040101010101" charset="-122"/>
                <a:cs typeface="Poppins"/>
                <a:sym typeface="Poppins"/>
              </a:rPr>
              <a:t>提供解决方案）</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800"/>
              </a:spcBef>
              <a:spcAft>
                <a:spcPts val="0"/>
              </a:spcAft>
            </a:pPr>
            <a: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t>"Therefore, I suggest that... combine AI with your feedback..."</a:t>
            </a:r>
            <a:b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br>
            <a:r>
              <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rPr>
              <a:t>提出具体可行的方案，并凸显老师的不可替代性。</a:t>
            </a:r>
            <a:endParaRPr lang="en-US" sz="1800" b="0" i="0" u="none" strike="noStrike" kern="0">
              <a:solidFill>
                <a:schemeClr val="accent1"/>
              </a:solidFill>
              <a:effectLst>
                <a:outerShdw blurRad="38100" dist="25400" dir="5400000" algn="ctr" rotWithShape="0">
                  <a:srgbClr val="6E747A">
                    <a:alpha val="43000"/>
                  </a:srgbClr>
                </a:outerShdw>
              </a:effectLst>
              <a:latin typeface="汉仪正圆-45W" panose="00020600040101010101" charset="-122"/>
              <a:ea typeface="汉仪正圆-45W" panose="00020600040101010101" charset="-122"/>
              <a:cs typeface="Poppins"/>
              <a:sym typeface="Poppins"/>
            </a:endParaRPr>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style.rotation</p:attrName>
                                        </p:attrNameLst>
                                      </p:cBhvr>
                                      <p:tavLst>
                                        <p:tav tm="0">
                                          <p:val>
                                            <p:fltVal val="360"/>
                                          </p:val>
                                        </p:tav>
                                        <p:tav tm="100000">
                                          <p:val>
                                            <p:fltVal val="0"/>
                                          </p:val>
                                        </p:tav>
                                      </p:tavLst>
                                    </p:anim>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22"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24" dur="80"/>
                                        <p:tgtEl>
                                          <p:spTgt spid="5">
                                            <p:txEl>
                                              <p:pRg st="0" end="0"/>
                                            </p:txEl>
                                          </p:spTgt>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 calcmode="lin" valueType="num">
                                      <p:cBhvr>
                                        <p:cTn id="2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 calcmode="lin" valueType="num">
                                      <p:cBhvr>
                                        <p:cTn id="35"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36" dur="500" fill="hold"/>
                                        <p:tgtEl>
                                          <p:spTgt spid="1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nodeType="click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 calcmode="lin" valueType="num">
                                      <p:cBhvr>
                                        <p:cTn id="41"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1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nodeType="clickEffect">
                                  <p:stCondLst>
                                    <p:cond delay="0"/>
                                  </p:stCondLst>
                                  <p:iterate type="lt">
                                    <p:tmPct val="50000"/>
                                  </p:iterate>
                                  <p:childTnLst>
                                    <p:set>
                                      <p:cBhvr>
                                        <p:cTn id="46"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47"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49" dur="80"/>
                                        <p:tgtEl>
                                          <p:spTgt spid="8">
                                            <p:txEl>
                                              <p:pRg st="1" end="1"/>
                                            </p:txEl>
                                          </p:spTgt>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nodeType="clickEffect">
                                  <p:stCondLst>
                                    <p:cond delay="0"/>
                                  </p:stCondLst>
                                  <p:iterate type="lt">
                                    <p:tmPct val="50000"/>
                                  </p:iterate>
                                  <p:childTnLst>
                                    <p:set>
                                      <p:cBhvr>
                                        <p:cTn id="53"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54"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56" dur="80"/>
                                        <p:tgtEl>
                                          <p:spTgt spid="11">
                                            <p:txEl>
                                              <p:pRg st="1" end="1"/>
                                            </p:txEl>
                                          </p:spTgt>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27" presetClass="entr" presetSubtype="0" fill="hold" nodeType="clickEffect">
                                  <p:stCondLst>
                                    <p:cond delay="0"/>
                                  </p:stCondLst>
                                  <p:iterate type="lt">
                                    <p:tmPct val="50000"/>
                                  </p:iterate>
                                  <p:childTnLst>
                                    <p:set>
                                      <p:cBhvr>
                                        <p:cTn id="60" dur="1" fill="hold">
                                          <p:stCondLst>
                                            <p:cond delay="0"/>
                                          </p:stCondLst>
                                        </p:cTn>
                                        <p:tgtEl>
                                          <p:spTgt spid="14">
                                            <p:txEl>
                                              <p:pRg st="1" end="1"/>
                                            </p:txEl>
                                          </p:spTgt>
                                        </p:tgtEl>
                                        <p:attrNameLst>
                                          <p:attrName>style.visibility</p:attrName>
                                        </p:attrNameLst>
                                      </p:cBhvr>
                                      <p:to>
                                        <p:strVal val="visible"/>
                                      </p:to>
                                    </p:set>
                                    <p:anim calcmode="discrete" valueType="clr">
                                      <p:cBhvr override="childStyle">
                                        <p:cTn id="61" dur="80"/>
                                        <p:tgtEl>
                                          <p:spTgt spid="1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14">
                                            <p:txEl>
                                              <p:pRg st="1" end="1"/>
                                            </p:txEl>
                                          </p:spTgt>
                                        </p:tgtEl>
                                        <p:attrNameLst>
                                          <p:attrName>fillcolor</p:attrName>
                                        </p:attrNameLst>
                                      </p:cBhvr>
                                      <p:tavLst>
                                        <p:tav tm="0">
                                          <p:val>
                                            <p:clrVal>
                                              <a:schemeClr val="accent2"/>
                                            </p:clrVal>
                                          </p:val>
                                        </p:tav>
                                        <p:tav tm="50000">
                                          <p:val>
                                            <p:clrVal>
                                              <a:schemeClr val="hlink"/>
                                            </p:clrVal>
                                          </p:val>
                                        </p:tav>
                                      </p:tavLst>
                                    </p:anim>
                                    <p:set>
                                      <p:cBhvr>
                                        <p:cTn id="63" dur="80"/>
                                        <p:tgtEl>
                                          <p:spTgt spid="14">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AutoShape 3"/>
          <p:cNvSpPr/>
          <p:nvPr/>
        </p:nvSpPr>
        <p:spPr>
          <a:xfrm>
            <a:off x="556260" y="521970"/>
            <a:ext cx="11289030" cy="6151880"/>
          </a:xfrm>
          <a:prstGeom prst="roundRect">
            <a:avLst>
              <a:gd name="adj" fmla="val 3333"/>
            </a:avLst>
          </a:prstGeom>
          <a:solidFill>
            <a:srgbClr val="FFFFFF">
              <a:alpha val="95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4"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755" y="1003300"/>
            <a:ext cx="539750" cy="539750"/>
          </a:xfrm>
          <a:prstGeom prst="rect">
            <a:avLst/>
          </a:prstGeom>
        </p:spPr>
      </p:pic>
      <p:sp>
        <p:nvSpPr>
          <p:cNvPr id="5" name="AutoShape 5"/>
          <p:cNvSpPr/>
          <p:nvPr/>
        </p:nvSpPr>
        <p:spPr>
          <a:xfrm>
            <a:off x="1651000" y="1035050"/>
            <a:ext cx="6134735" cy="508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22C55E"/>
                </a:solidFill>
                <a:latin typeface="汉仪正圆-45W" panose="00020600040101010101" charset="-122"/>
                <a:ea typeface="汉仪正圆-45W" panose="00020600040101010101" charset="-122"/>
                <a:cs typeface="Poppins"/>
                <a:sym typeface="Poppins"/>
              </a:rPr>
              <a:t>STRUCTURE</a:t>
            </a:r>
            <a:r>
              <a:rPr lang="en-US" sz="3200" b="1"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结构分析</a:t>
            </a:r>
            <a:endParaRPr lang="en-US" sz="3200" b="1"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6" name="AutoShape 6"/>
          <p:cNvSpPr/>
          <p:nvPr/>
        </p:nvSpPr>
        <p:spPr>
          <a:xfrm>
            <a:off x="1132840" y="2156460"/>
            <a:ext cx="10495280" cy="1079500"/>
          </a:xfrm>
          <a:prstGeom prst="roundRect">
            <a:avLst>
              <a:gd name="adj" fmla="val 9411"/>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7" name="AutoShape 7"/>
          <p:cNvSpPr/>
          <p:nvPr/>
        </p:nvSpPr>
        <p:spPr>
          <a:xfrm>
            <a:off x="1285240" y="2283460"/>
            <a:ext cx="9798685" cy="825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08000"/>
              </a:lnSpc>
              <a:spcBef>
                <a:spcPts val="0"/>
              </a:spcBef>
              <a:spcAft>
                <a:spcPts val="0"/>
              </a:spcAft>
              <a:defRPr/>
            </a:pPr>
            <a:r>
              <a:rPr lang="en-US" sz="2400" b="1" i="0" u="none" strike="noStrike" kern="0">
                <a:solidFill>
                  <a:srgbClr val="15803D"/>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01. </a:t>
            </a:r>
            <a:r>
              <a:rPr lang="en-US" sz="2400" b="1">
                <a:solidFill>
                  <a:srgbClr val="15803D"/>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Opening</a:t>
            </a:r>
            <a:r>
              <a:rPr lang="en-US" sz="2400" b="1" i="0" u="none" strike="noStrike" kern="0">
                <a:solidFill>
                  <a:srgbClr val="15803D"/>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sz="2400" b="1">
                <a:solidFill>
                  <a:srgbClr val="15803D"/>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开头</a:t>
            </a:r>
            <a:r>
              <a:rPr lang="en-US" sz="2400" b="1" i="0" u="none" strike="noStrike" kern="0">
                <a:solidFill>
                  <a:srgbClr val="15803D"/>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endParaRPr lang="en-US" sz="2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50000"/>
              </a:lnSpc>
              <a:spcBef>
                <a:spcPts val="0"/>
              </a:spcBef>
              <a:spcAft>
                <a:spcPts val="0"/>
              </a:spcAft>
            </a:pPr>
            <a:r>
              <a:rPr 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开门见山，清晰表明发件人的身份以及写信的核心缘由，便于对方快速理解邮件目的。</a:t>
            </a:r>
            <a:endParaRPr 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8" name="AutoShape 8"/>
          <p:cNvSpPr/>
          <p:nvPr/>
        </p:nvSpPr>
        <p:spPr>
          <a:xfrm>
            <a:off x="1113155" y="3408680"/>
            <a:ext cx="10495915" cy="1466215"/>
          </a:xfrm>
          <a:prstGeom prst="roundRect">
            <a:avLst>
              <a:gd name="adj" fmla="val 9411"/>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9" name="AutoShape 9"/>
          <p:cNvSpPr/>
          <p:nvPr/>
        </p:nvSpPr>
        <p:spPr>
          <a:xfrm>
            <a:off x="1285240" y="3606800"/>
            <a:ext cx="9799320" cy="1175385"/>
          </a:xfrm>
          <a:prstGeom prst="rect">
            <a:avLst/>
          </a:prstGeom>
          <a:noFill/>
          <a:ln w="12700" cap="flat" cmpd="sng">
            <a:noFill/>
            <a:prstDash val="solid"/>
            <a:round/>
          </a:ln>
        </p:spPr>
        <p:txBody>
          <a:bodyPr vert="horz" wrap="square" lIns="0" tIns="0" rIns="0" bIns="0" rtlCol="0" anchor="ctr" anchorCtr="0"/>
          <a:lstStyle/>
          <a:p>
            <a:pPr indent="0" algn="l" defTabSz="914400">
              <a:lnSpc>
                <a:spcPct val="108000"/>
              </a:lnSpc>
              <a:spcBef>
                <a:spcPts val="0"/>
              </a:spcBef>
              <a:spcAft>
                <a:spcPts val="0"/>
              </a:spcAft>
              <a:defRPr/>
            </a:pPr>
            <a:r>
              <a:rPr lang="en-US" sz="2400" b="1" i="0" u="none" strike="noStrike" kern="0">
                <a:solidFill>
                  <a:srgbClr val="15803D"/>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02. 主体 (Body)</a:t>
            </a:r>
            <a:endParaRPr lang="en-US" sz="2400" b="1" kern="0">
              <a:solidFill>
                <a:srgbClr val="15803D"/>
              </a:solidFill>
              <a:latin typeface="汉仪正圆-45W" panose="00020600040101010101" charset="-122"/>
              <a:ea typeface="汉仪正圆-45W" panose="00020600040101010101" charset="-122"/>
              <a:cs typeface="Noto Sans SC" panose="020B0200000000000000" charset="-122"/>
              <a:sym typeface="Arial" panose="020B0604020202020204"/>
            </a:endParaRPr>
          </a:p>
          <a:p>
            <a:pPr indent="0" algn="l" defTabSz="914400">
              <a:lnSpc>
                <a:spcPct val="150000"/>
              </a:lnSpc>
              <a:spcBef>
                <a:spcPts val="0"/>
              </a:spcBef>
              <a:spcAft>
                <a:spcPts val="0"/>
              </a:spcAft>
            </a:pPr>
            <a:r>
              <a:rPr 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采用“优点 → 缺点 → 建议”的经典三段式结构，逻辑清晰且层层递进，兼顾了礼貌与客观性。</a:t>
            </a:r>
            <a:endParaRPr 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10" name="AutoShape 10"/>
          <p:cNvSpPr/>
          <p:nvPr/>
        </p:nvSpPr>
        <p:spPr>
          <a:xfrm>
            <a:off x="1132840" y="5046980"/>
            <a:ext cx="10389870" cy="1401445"/>
          </a:xfrm>
          <a:prstGeom prst="roundRect">
            <a:avLst>
              <a:gd name="adj" fmla="val 12307"/>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1" name="AutoShape 11"/>
          <p:cNvSpPr/>
          <p:nvPr/>
        </p:nvSpPr>
        <p:spPr>
          <a:xfrm>
            <a:off x="1219200" y="5174615"/>
            <a:ext cx="9865360" cy="102616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sz="2400" b="1" i="0" u="none" strike="noStrike" kern="0">
                <a:solidFill>
                  <a:srgbClr val="15803D"/>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03. 结尾 (Closing)</a:t>
            </a:r>
            <a:endParaRPr lang="en-US" sz="2400" b="1" kern="0">
              <a:solidFill>
                <a:srgbClr val="15803D"/>
              </a:solidFill>
              <a:latin typeface="汉仪正圆-45W" panose="00020600040101010101" charset="-122"/>
              <a:ea typeface="汉仪正圆-45W" panose="00020600040101010101" charset="-122"/>
              <a:cs typeface="Noto Sans SC" panose="020B0200000000000000" charset="-122"/>
              <a:sym typeface="Arial" panose="020B0604020202020204"/>
            </a:endParaRPr>
          </a:p>
          <a:p>
            <a:pPr indent="0" algn="l" defTabSz="914400">
              <a:lnSpc>
                <a:spcPct val="150000"/>
              </a:lnSpc>
              <a:spcBef>
                <a:spcPts val="0"/>
              </a:spcBef>
              <a:spcAft>
                <a:spcPts val="0"/>
              </a:spcAft>
            </a:pPr>
            <a:r>
              <a:rPr 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表达对收信人的感谢及对未来的美好期待，礼貌得体地结束沟通。</a:t>
            </a:r>
            <a:endParaRPr 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 calcmode="lin" valueType="num">
                                      <p:cBhvr>
                                        <p:cTn id="14"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7">
                                            <p:txEl>
                                              <p:pRg st="1" end="1"/>
                                            </p:txEl>
                                          </p:spTgt>
                                        </p:tgtEl>
                                        <p:attrNameLst>
                                          <p:attrName>style.visibility</p:attrName>
                                        </p:attrNameLst>
                                      </p:cBhvr>
                                      <p:to>
                                        <p:strVal val="visible"/>
                                      </p:to>
                                    </p:set>
                                    <p:anim calcmode="discrete" valueType="clr">
                                      <p:cBhvr override="childStyle">
                                        <p:cTn id="20" dur="80"/>
                                        <p:tgtEl>
                                          <p:spTgt spid="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7">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7">
                                            <p:txEl>
                                              <p:pRg st="1" end="1"/>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p:cTn id="2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33"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35" dur="80"/>
                                        <p:tgtEl>
                                          <p:spTgt spid="9">
                                            <p:txEl>
                                              <p:pRg st="1" end="1"/>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nodeType="clickEffect">
                                  <p:stCondLst>
                                    <p:cond delay="0"/>
                                  </p:stCondLst>
                                  <p:childTnLst>
                                    <p:set>
                                      <p:cBhvr>
                                        <p:cTn id="39" dur="1" fill="hold">
                                          <p:stCondLst>
                                            <p:cond delay="0"/>
                                          </p:stCondLst>
                                        </p:cTn>
                                        <p:tgtEl>
                                          <p:spTgt spid="11">
                                            <p:txEl>
                                              <p:pRg st="0" end="0"/>
                                            </p:txEl>
                                          </p:spTgt>
                                        </p:tgtEl>
                                        <p:attrNameLst>
                                          <p:attrName>style.visibility</p:attrName>
                                        </p:attrNameLst>
                                      </p:cBhvr>
                                      <p:to>
                                        <p:strVal val="visible"/>
                                      </p:to>
                                    </p:set>
                                    <p:anim calcmode="lin" valueType="num">
                                      <p:cBhvr>
                                        <p:cTn id="40"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1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nodeType="clickEffect">
                                  <p:stCondLst>
                                    <p:cond delay="0"/>
                                  </p:stCondLst>
                                  <p:iterate type="lt">
                                    <p:tmPct val="50000"/>
                                  </p:iterate>
                                  <p:childTnLst>
                                    <p:set>
                                      <p:cBhvr>
                                        <p:cTn id="45"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46"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48" dur="80"/>
                                        <p:tgtEl>
                                          <p:spTgt spid="1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1536700" y="1522095"/>
            <a:ext cx="7654925" cy="466725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800"/>
              </a:spcBef>
              <a:spcAft>
                <a:spcPts val="0"/>
              </a:spcAft>
            </a:pPr>
            <a:endParaRPr lang="en-US" sz="3200" b="0" i="0" u="none" strike="noStrike" kern="0">
              <a:solidFill>
                <a:srgbClr val="6B7280"/>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6" name="图片 5" descr="QQ_1778134111913"/>
          <p:cNvPicPr>
            <a:picLocks noChangeAspect="1"/>
          </p:cNvPicPr>
          <p:nvPr/>
        </p:nvPicPr>
        <p:blipFill>
          <a:blip r:embed="rId2"/>
          <a:stretch>
            <a:fillRect/>
          </a:stretch>
        </p:blipFill>
        <p:spPr>
          <a:xfrm>
            <a:off x="3082925" y="182245"/>
            <a:ext cx="6901180" cy="6492875"/>
          </a:xfrm>
          <a:prstGeom prst="rect">
            <a:avLst/>
          </a:prstGeom>
        </p:spPr>
      </p:pic>
      <p:sp>
        <p:nvSpPr>
          <p:cNvPr id="7" name="AutoShape 5"/>
          <p:cNvSpPr/>
          <p:nvPr/>
        </p:nvSpPr>
        <p:spPr>
          <a:xfrm>
            <a:off x="542925" y="258445"/>
            <a:ext cx="2096770" cy="508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600" b="1" i="0" u="none" strike="noStrike" kern="0">
                <a:solidFill>
                  <a:srgbClr val="22C55E"/>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Mind Map</a:t>
            </a:r>
            <a:endParaRPr lang="en-US" sz="3200" b="1"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1000"/>
                                        <p:tgtEl>
                                          <p:spTgt spid="7">
                                            <p:txEl>
                                              <p:pRg st="0" end="0"/>
                                            </p:txEl>
                                          </p:spTgt>
                                        </p:tgtEl>
                                      </p:cBhvr>
                                    </p:animEffect>
                                    <p:anim calcmode="lin" valueType="num">
                                      <p:cBhvr>
                                        <p:cTn id="16"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AutoShape 3"/>
          <p:cNvSpPr/>
          <p:nvPr/>
        </p:nvSpPr>
        <p:spPr>
          <a:xfrm>
            <a:off x="556260" y="521970"/>
            <a:ext cx="11289030" cy="6151880"/>
          </a:xfrm>
          <a:prstGeom prst="roundRect">
            <a:avLst>
              <a:gd name="adj" fmla="val 3333"/>
            </a:avLst>
          </a:prstGeom>
          <a:solidFill>
            <a:srgbClr val="FFFFFF">
              <a:alpha val="95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1219200" y="1035050"/>
            <a:ext cx="9382125" cy="508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altLang="zh-CN" sz="3200" b="1"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LANGUAGE· </a:t>
            </a:r>
            <a:r>
              <a:rPr lang="zh-CN" altLang="en-US" sz="3200" b="1"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语言分析</a:t>
            </a:r>
            <a:endParaRPr lang="zh-CN" altLang="en-US" sz="3200" b="1"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6" name="AutoShape 6"/>
          <p:cNvSpPr/>
          <p:nvPr/>
        </p:nvSpPr>
        <p:spPr>
          <a:xfrm>
            <a:off x="1132840" y="1765300"/>
            <a:ext cx="10495280" cy="1470660"/>
          </a:xfrm>
          <a:prstGeom prst="roundRect">
            <a:avLst>
              <a:gd name="adj" fmla="val 9411"/>
            </a:avLst>
          </a:prstGeom>
          <a:solidFill>
            <a:schemeClr val="accent5">
              <a:lumMod val="20000"/>
              <a:lumOff val="80000"/>
            </a:scheme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chemeClr val="accent5">
                  <a:lumMod val="20000"/>
                  <a:lumOff val="80000"/>
                </a:schemeClr>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7" name="AutoShape 7"/>
          <p:cNvSpPr/>
          <p:nvPr/>
        </p:nvSpPr>
        <p:spPr>
          <a:xfrm>
            <a:off x="1285240" y="1851660"/>
            <a:ext cx="9798685" cy="1257300"/>
          </a:xfrm>
          <a:prstGeom prst="rect">
            <a:avLst/>
          </a:prstGeom>
          <a:noFill/>
          <a:ln w="12700" cap="flat" cmpd="sng">
            <a:noFill/>
            <a:prstDash val="solid"/>
            <a:round/>
          </a:ln>
        </p:spPr>
        <p:txBody>
          <a:bodyPr vert="horz" wrap="square" lIns="0" tIns="0" rIns="0" bIns="0" rtlCol="0" anchor="ctr" anchorCtr="0"/>
          <a:lstStyle/>
          <a:p>
            <a:pPr indent="0" algn="l" defTabSz="914400">
              <a:lnSpc>
                <a:spcPct val="108000"/>
              </a:lnSpc>
              <a:spcBef>
                <a:spcPts val="0"/>
              </a:spcBef>
              <a:spcAft>
                <a:spcPts val="0"/>
              </a:spcAft>
              <a:defRPr/>
            </a:pPr>
            <a:r>
              <a:rPr lang="zh-CN" altLang="en-US" sz="2400" b="1" kern="0">
                <a:solidFill>
                  <a:schemeClr val="accent5">
                    <a:lumMod val="50000"/>
                  </a:schemeClr>
                </a:solidFill>
                <a:latin typeface="汉仪正圆-45W" panose="00020600040101010101" charset="-122"/>
                <a:ea typeface="汉仪正圆-45W" panose="00020600040101010101" charset="-122"/>
                <a:cs typeface="Arial" panose="020B0604020202020204"/>
                <a:sym typeface="Arial" panose="020B0604020202020204"/>
              </a:rPr>
              <a:t>📢 </a:t>
            </a:r>
            <a:r>
              <a:rPr lang="en-US" altLang="zh-CN" sz="2400" b="1">
                <a:solidFill>
                  <a:schemeClr val="accent5">
                    <a:lumMod val="50000"/>
                  </a:schemeClr>
                </a:solidFill>
                <a:latin typeface="汉仪正圆-45W" panose="00020600040101010101" charset="-122"/>
                <a:ea typeface="汉仪正圆-45W" panose="00020600040101010101" charset="-122"/>
                <a:sym typeface="Arial" panose="020B0604020202020204"/>
              </a:rPr>
              <a:t>Tone</a:t>
            </a:r>
            <a:r>
              <a:rPr lang="zh-CN" altLang="en-US" sz="2400" b="1" kern="0">
                <a:solidFill>
                  <a:schemeClr val="accent5">
                    <a:lumMod val="50000"/>
                  </a:schemeClr>
                </a:solidFill>
                <a:latin typeface="汉仪正圆-45W" panose="00020600040101010101" charset="-122"/>
                <a:ea typeface="汉仪正圆-45W" panose="00020600040101010101" charset="-122"/>
                <a:cs typeface="Arial" panose="020B0604020202020204"/>
                <a:sym typeface="Arial" panose="020B0604020202020204"/>
              </a:rPr>
              <a:t> (</a:t>
            </a:r>
            <a:r>
              <a:rPr lang="en-US" altLang="zh-CN" sz="2400" b="1">
                <a:solidFill>
                  <a:schemeClr val="accent5">
                    <a:lumMod val="50000"/>
                  </a:schemeClr>
                </a:solidFill>
                <a:latin typeface="汉仪正圆-45W" panose="00020600040101010101" charset="-122"/>
                <a:ea typeface="汉仪正圆-45W" panose="00020600040101010101" charset="-122"/>
                <a:sym typeface="Arial" panose="020B0604020202020204"/>
              </a:rPr>
              <a:t>Tone</a:t>
            </a:r>
            <a:r>
              <a:rPr lang="en-US" altLang="zh-CN" sz="2400" b="1" kern="0">
                <a:solidFill>
                  <a:schemeClr val="accent5">
                    <a:lumMod val="50000"/>
                  </a:schemeClr>
                </a:solidFill>
                <a:latin typeface="汉仪正圆-45W" panose="00020600040101010101" charset="-122"/>
                <a:ea typeface="汉仪正圆-45W" panose="00020600040101010101" charset="-122"/>
                <a:cs typeface="Arial" panose="020B0604020202020204"/>
                <a:sym typeface="Arial" panose="020B0604020202020204"/>
              </a:rPr>
              <a:t>)</a:t>
            </a:r>
            <a:endParaRPr lang="en-US" altLang="zh-CN" sz="2400" b="1" kern="0">
              <a:solidFill>
                <a:schemeClr val="accent5">
                  <a:lumMod val="50000"/>
                </a:schemeClr>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50000"/>
              </a:lnSpc>
              <a:spcBef>
                <a:spcPts val="0"/>
              </a:spcBef>
              <a:spcAft>
                <a:spcPts val="0"/>
              </a:spcAft>
            </a:pPr>
            <a:r>
              <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善用</a:t>
            </a:r>
            <a:r>
              <a:rPr lang="zh-CN" altLang="en-US" sz="2000" b="1" i="0" u="none" strike="noStrike" kern="0">
                <a:solidFill>
                  <a:schemeClr val="accent5">
                    <a:lumMod val="75000"/>
                  </a:schemeClr>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en-US" altLang="zh-CN" sz="2000" b="1" i="0" u="none" strike="noStrike" kern="0">
                <a:solidFill>
                  <a:schemeClr val="accent5">
                    <a:lumMod val="75000"/>
                  </a:schemeClr>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I’m writing to...”, “It is true that...”, “I suggest that...”</a:t>
            </a:r>
            <a:r>
              <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等表达，展现出谦逊、尊重的态度，而非强硬的指令。</a:t>
            </a:r>
            <a:endPar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8" name="AutoShape 8"/>
          <p:cNvSpPr/>
          <p:nvPr/>
        </p:nvSpPr>
        <p:spPr>
          <a:xfrm>
            <a:off x="1113155" y="3408680"/>
            <a:ext cx="10495915" cy="1466215"/>
          </a:xfrm>
          <a:prstGeom prst="roundRect">
            <a:avLst>
              <a:gd name="adj" fmla="val 9411"/>
            </a:avLst>
          </a:prstGeom>
          <a:solidFill>
            <a:schemeClr val="accent5">
              <a:lumMod val="20000"/>
              <a:lumOff val="80000"/>
            </a:scheme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9" name="AutoShape 9"/>
          <p:cNvSpPr/>
          <p:nvPr/>
        </p:nvSpPr>
        <p:spPr>
          <a:xfrm>
            <a:off x="1285240" y="3606800"/>
            <a:ext cx="9799320" cy="1175385"/>
          </a:xfrm>
          <a:prstGeom prst="rect">
            <a:avLst/>
          </a:prstGeom>
          <a:noFill/>
          <a:ln w="12700" cap="flat" cmpd="sng">
            <a:noFill/>
            <a:prstDash val="solid"/>
            <a:round/>
          </a:ln>
        </p:spPr>
        <p:txBody>
          <a:bodyPr vert="horz" wrap="square" lIns="0" tIns="0" rIns="0" bIns="0" rtlCol="0" anchor="ctr" anchorCtr="0"/>
          <a:lstStyle/>
          <a:p>
            <a:pPr indent="0" algn="l" defTabSz="914400">
              <a:lnSpc>
                <a:spcPct val="108000"/>
              </a:lnSpc>
              <a:spcBef>
                <a:spcPts val="0"/>
              </a:spcBef>
              <a:spcAft>
                <a:spcPts val="0"/>
              </a:spcAft>
              <a:defRPr/>
            </a:pPr>
            <a:r>
              <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rPr>
              <a:t>📝 </a:t>
            </a:r>
            <a:r>
              <a:rPr lang="zh-CN" altLang="en-US" sz="2400" b="1">
                <a:solidFill>
                  <a:schemeClr val="accent5">
                    <a:lumMod val="50000"/>
                  </a:schemeClr>
                </a:solidFill>
                <a:latin typeface="汉仪正圆-45W" panose="00020600040101010101" charset="-122"/>
                <a:ea typeface="汉仪正圆-45W" panose="00020600040101010101" charset="-122"/>
                <a:sym typeface="Arial" panose="020B0604020202020204"/>
              </a:rPr>
              <a:t>Vocabulary</a:t>
            </a:r>
            <a:r>
              <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rPr>
              <a:t> (</a:t>
            </a:r>
            <a:r>
              <a:rPr lang="zh-CN" altLang="en-US" sz="2400" b="1">
                <a:solidFill>
                  <a:schemeClr val="accent5">
                    <a:lumMod val="50000"/>
                  </a:schemeClr>
                </a:solidFill>
                <a:latin typeface="汉仪正圆-45W" panose="00020600040101010101" charset="-122"/>
                <a:ea typeface="汉仪正圆-45W" panose="00020600040101010101" charset="-122"/>
                <a:sym typeface="Arial" panose="020B0604020202020204"/>
              </a:rPr>
              <a:t>词汇</a:t>
            </a:r>
            <a:r>
              <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rPr>
              <a:t>)</a:t>
            </a:r>
            <a:endPar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endParaRPr>
          </a:p>
          <a:p>
            <a:pPr indent="0" algn="l" defTabSz="914400">
              <a:lnSpc>
                <a:spcPct val="150000"/>
              </a:lnSpc>
              <a:spcBef>
                <a:spcPts val="0"/>
              </a:spcBef>
              <a:spcAft>
                <a:spcPts val="0"/>
              </a:spcAft>
            </a:pPr>
            <a:r>
              <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使用</a:t>
            </a:r>
            <a:r>
              <a:rPr lang="en-US" altLang="zh-CN" sz="2000" b="1" i="0" u="none" strike="noStrike" kern="0">
                <a:solidFill>
                  <a:schemeClr val="accent5">
                    <a:lumMod val="75000"/>
                  </a:schemeClr>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“triggered my thinking”, “heart of a good speech”</a:t>
            </a:r>
            <a:r>
              <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等词汇，生动且富有表现力，避免平铺直叙。</a:t>
            </a:r>
            <a:endPar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10" name="AutoShape 10"/>
          <p:cNvSpPr/>
          <p:nvPr/>
        </p:nvSpPr>
        <p:spPr>
          <a:xfrm>
            <a:off x="1132840" y="5046980"/>
            <a:ext cx="10389870" cy="1401445"/>
          </a:xfrm>
          <a:prstGeom prst="roundRect">
            <a:avLst>
              <a:gd name="adj" fmla="val 12307"/>
            </a:avLst>
          </a:prstGeom>
          <a:solidFill>
            <a:schemeClr val="accent5">
              <a:lumMod val="20000"/>
              <a:lumOff val="80000"/>
            </a:scheme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1" name="AutoShape 11"/>
          <p:cNvSpPr/>
          <p:nvPr/>
        </p:nvSpPr>
        <p:spPr>
          <a:xfrm>
            <a:off x="1219200" y="5174615"/>
            <a:ext cx="9865360" cy="102616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rPr>
              <a:t>🔗 </a:t>
            </a:r>
            <a:r>
              <a:rPr lang="zh-CN" altLang="en-US" sz="2400" b="1">
                <a:solidFill>
                  <a:schemeClr val="accent5">
                    <a:lumMod val="50000"/>
                  </a:schemeClr>
                </a:solidFill>
                <a:latin typeface="汉仪正圆-45W" panose="00020600040101010101" charset="-122"/>
                <a:ea typeface="汉仪正圆-45W" panose="00020600040101010101" charset="-122"/>
                <a:sym typeface="Arial" panose="020B0604020202020204"/>
              </a:rPr>
              <a:t>Connectors</a:t>
            </a:r>
            <a:r>
              <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rPr>
              <a:t> (</a:t>
            </a:r>
            <a:r>
              <a:rPr lang="zh-CN" altLang="en-US" sz="2400" b="1">
                <a:solidFill>
                  <a:schemeClr val="accent5">
                    <a:lumMod val="50000"/>
                  </a:schemeClr>
                </a:solidFill>
                <a:latin typeface="汉仪正圆-45W" panose="00020600040101010101" charset="-122"/>
                <a:ea typeface="汉仪正圆-45W" panose="00020600040101010101" charset="-122"/>
                <a:sym typeface="Arial" panose="020B0604020202020204"/>
              </a:rPr>
              <a:t>连接词</a:t>
            </a:r>
            <a:r>
              <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rPr>
              <a:t>)</a:t>
            </a:r>
            <a:endParaRPr lang="zh-CN" altLang="en-US" sz="2400" b="1" kern="0">
              <a:solidFill>
                <a:schemeClr val="accent5">
                  <a:lumMod val="50000"/>
                </a:schemeClr>
              </a:solidFill>
              <a:latin typeface="汉仪正圆-45W" panose="00020600040101010101" charset="-122"/>
              <a:ea typeface="汉仪正圆-45W" panose="00020600040101010101" charset="-122"/>
              <a:sym typeface="Arial" panose="020B0604020202020204"/>
            </a:endParaRPr>
          </a:p>
          <a:p>
            <a:pPr indent="0" algn="l" defTabSz="914400">
              <a:lnSpc>
                <a:spcPct val="150000"/>
              </a:lnSpc>
              <a:spcBef>
                <a:spcPts val="0"/>
              </a:spcBef>
              <a:spcAft>
                <a:spcPts val="0"/>
              </a:spcAft>
            </a:pPr>
            <a:r>
              <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熟练运用</a:t>
            </a:r>
            <a:r>
              <a:rPr lang="en-US" altLang="zh-CN" sz="2000" b="1" i="0" u="none" strike="noStrike" kern="0">
                <a:solidFill>
                  <a:schemeClr val="accent5">
                    <a:lumMod val="75000"/>
                  </a:schemeClr>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“However”, “Therefore”, “In addition”</a:t>
            </a:r>
            <a:r>
              <a:rPr lang="en-US" altLang="zh-CN"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增强文章的逻辑性与流畅度。</a:t>
            </a:r>
            <a:endParaRPr lang="zh-CN" altLang="en-US" sz="20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 calcmode="lin" valueType="num">
                                      <p:cBhvr>
                                        <p:cTn id="14"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7">
                                            <p:txEl>
                                              <p:pRg st="1" end="1"/>
                                            </p:txEl>
                                          </p:spTgt>
                                        </p:tgtEl>
                                        <p:attrNameLst>
                                          <p:attrName>style.visibility</p:attrName>
                                        </p:attrNameLst>
                                      </p:cBhvr>
                                      <p:to>
                                        <p:strVal val="visible"/>
                                      </p:to>
                                    </p:set>
                                    <p:anim calcmode="discrete" valueType="clr">
                                      <p:cBhvr override="childStyle">
                                        <p:cTn id="20" dur="80"/>
                                        <p:tgtEl>
                                          <p:spTgt spid="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7">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7">
                                            <p:txEl>
                                              <p:pRg st="1" end="1"/>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p:cTn id="2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33"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35" dur="80"/>
                                        <p:tgtEl>
                                          <p:spTgt spid="9">
                                            <p:txEl>
                                              <p:pRg st="1" end="1"/>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nodeType="clickEffect">
                                  <p:stCondLst>
                                    <p:cond delay="0"/>
                                  </p:stCondLst>
                                  <p:childTnLst>
                                    <p:set>
                                      <p:cBhvr>
                                        <p:cTn id="39" dur="1" fill="hold">
                                          <p:stCondLst>
                                            <p:cond delay="0"/>
                                          </p:stCondLst>
                                        </p:cTn>
                                        <p:tgtEl>
                                          <p:spTgt spid="11">
                                            <p:txEl>
                                              <p:pRg st="0" end="0"/>
                                            </p:txEl>
                                          </p:spTgt>
                                        </p:tgtEl>
                                        <p:attrNameLst>
                                          <p:attrName>style.visibility</p:attrName>
                                        </p:attrNameLst>
                                      </p:cBhvr>
                                      <p:to>
                                        <p:strVal val="visible"/>
                                      </p:to>
                                    </p:set>
                                    <p:anim calcmode="lin" valueType="num">
                                      <p:cBhvr>
                                        <p:cTn id="40"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1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nodeType="clickEffect">
                                  <p:stCondLst>
                                    <p:cond delay="0"/>
                                  </p:stCondLst>
                                  <p:iterate type="lt">
                                    <p:tmPct val="50000"/>
                                  </p:iterate>
                                  <p:childTnLst>
                                    <p:set>
                                      <p:cBhvr>
                                        <p:cTn id="45"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46"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48" dur="80"/>
                                        <p:tgtEl>
                                          <p:spTgt spid="1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37846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rPr>
              <a:t>高频实用词块</a:t>
            </a:r>
            <a:endParaRPr lang="zh-CN" altLang="en-US" sz="3200" b="1" kern="0">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endParaRPr>
          </a:p>
          <a:p>
            <a:pPr indent="0" algn="l" defTabSz="914400">
              <a:lnSpc>
                <a:spcPct val="125000"/>
              </a:lnSpc>
              <a:spcBef>
                <a:spcPts val="0"/>
              </a:spcBef>
              <a:spcAft>
                <a:spcPts val="0"/>
              </a:spcAft>
              <a:defRPr/>
            </a:pP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807720"/>
            <a:ext cx="10991850" cy="5851525"/>
          </a:xfrm>
          <a:prstGeom prst="roundRect">
            <a:avLst>
              <a:gd name="adj" fmla="val 6315"/>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r>
              <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rPr>
              <a:t> </a:t>
            </a:r>
            <a:endPar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1536700" y="1009650"/>
            <a:ext cx="9672955" cy="544830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use AI to evaluate sth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使用人工智能评价某物 </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trigger one’s thinking about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引发某人对……的思考</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have its advantages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有其优势              </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give an objective score quickly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快速给出客观评分</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point out grammar and spelling errors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指出语法和拼写错误</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provide revision suggestions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提供修改建议  </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detect surface-level problems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发现表面问题</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have some concerns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有一些担忧           </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find it hard to understand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难以理解</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emotional tone, personal style and persuasive power </a:t>
            </a:r>
            <a:r>
              <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rPr>
              <a:t>情感色彩、个人风格和说服力</a:t>
            </a:r>
            <a:endParaRPr lang="zh-CN" altLang="en-US" sz="2000" b="1" i="0" u="none" strike="noStrike" kern="0">
              <a:solidFill>
                <a:schemeClr val="tx1"/>
              </a:solidFill>
              <a:effectLst>
                <a:innerShdw blurRad="63500" dist="50800" dir="13500000">
                  <a:srgbClr val="000000">
                    <a:alpha val="50000"/>
                  </a:srgbClr>
                </a:innerShdw>
              </a:effectLst>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7" name="文本框 6"/>
          <p:cNvSpPr txBox="1"/>
          <p:nvPr/>
        </p:nvSpPr>
        <p:spPr>
          <a:xfrm>
            <a:off x="1493520" y="1009650"/>
            <a:ext cx="3566160"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8" name="文本框 7"/>
          <p:cNvSpPr txBox="1"/>
          <p:nvPr/>
        </p:nvSpPr>
        <p:spPr>
          <a:xfrm>
            <a:off x="1493520" y="1562100"/>
            <a:ext cx="3566160"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9" name="文本框 8"/>
          <p:cNvSpPr txBox="1"/>
          <p:nvPr/>
        </p:nvSpPr>
        <p:spPr>
          <a:xfrm>
            <a:off x="1493520" y="2159635"/>
            <a:ext cx="3566795"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10" name="文本框 9"/>
          <p:cNvSpPr txBox="1"/>
          <p:nvPr/>
        </p:nvSpPr>
        <p:spPr>
          <a:xfrm>
            <a:off x="1493520" y="2757170"/>
            <a:ext cx="3566160"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1" name="文本框 10"/>
          <p:cNvSpPr txBox="1"/>
          <p:nvPr/>
        </p:nvSpPr>
        <p:spPr>
          <a:xfrm>
            <a:off x="1492885" y="3309620"/>
            <a:ext cx="4528820"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12" name="文本框 11"/>
          <p:cNvSpPr txBox="1"/>
          <p:nvPr/>
        </p:nvSpPr>
        <p:spPr>
          <a:xfrm>
            <a:off x="1492885" y="3862070"/>
            <a:ext cx="3566160"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3" name="文本框 12"/>
          <p:cNvSpPr txBox="1"/>
          <p:nvPr/>
        </p:nvSpPr>
        <p:spPr>
          <a:xfrm>
            <a:off x="1493520" y="4371975"/>
            <a:ext cx="3566795"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14" name="文本框 13"/>
          <p:cNvSpPr txBox="1"/>
          <p:nvPr/>
        </p:nvSpPr>
        <p:spPr>
          <a:xfrm>
            <a:off x="1494155" y="4925060"/>
            <a:ext cx="3566160"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5" name="文本框 14"/>
          <p:cNvSpPr txBox="1"/>
          <p:nvPr/>
        </p:nvSpPr>
        <p:spPr>
          <a:xfrm>
            <a:off x="1492250" y="5478145"/>
            <a:ext cx="3566795"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16" name="文本框 15"/>
          <p:cNvSpPr txBox="1"/>
          <p:nvPr/>
        </p:nvSpPr>
        <p:spPr>
          <a:xfrm>
            <a:off x="1494155" y="6031230"/>
            <a:ext cx="6194425"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9"/>
                                        </p:tgtEl>
                                        <p:attrNameLst>
                                          <p:attrName>ppt_x</p:attrName>
                                        </p:attrNameLst>
                                      </p:cBhvr>
                                      <p:tavLst>
                                        <p:tav tm="0">
                                          <p:val>
                                            <p:strVal val="ppt_x"/>
                                          </p:val>
                                        </p:tav>
                                        <p:tav tm="100000">
                                          <p:val>
                                            <p:strVal val="ppt_x"/>
                                          </p:val>
                                        </p:tav>
                                      </p:tavLst>
                                    </p:anim>
                                    <p:anim calcmode="lin" valueType="num">
                                      <p:cBhvr additive="base">
                                        <p:cTn id="19" dur="500"/>
                                        <p:tgtEl>
                                          <p:spTgt spid="9"/>
                                        </p:tgtEl>
                                        <p:attrNameLst>
                                          <p:attrName>ppt_y</p:attrName>
                                        </p:attrNameLst>
                                      </p:cBhvr>
                                      <p:tavLst>
                                        <p:tav tm="0">
                                          <p:val>
                                            <p:strVal val="ppt_y"/>
                                          </p:val>
                                        </p:tav>
                                        <p:tav tm="100000">
                                          <p:val>
                                            <p:strVal val="1+ppt_h/2"/>
                                          </p:val>
                                        </p:tav>
                                      </p:tavLst>
                                    </p:anim>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0"/>
                                        </p:tgtEl>
                                        <p:attrNameLst>
                                          <p:attrName>ppt_x</p:attrName>
                                        </p:attrNameLst>
                                      </p:cBhvr>
                                      <p:tavLst>
                                        <p:tav tm="0">
                                          <p:val>
                                            <p:strVal val="ppt_x"/>
                                          </p:val>
                                        </p:tav>
                                        <p:tav tm="100000">
                                          <p:val>
                                            <p:strVal val="ppt_x"/>
                                          </p:val>
                                        </p:tav>
                                      </p:tavLst>
                                    </p:anim>
                                    <p:anim calcmode="lin" valueType="num">
                                      <p:cBhvr additive="base">
                                        <p:cTn id="25" dur="500"/>
                                        <p:tgtEl>
                                          <p:spTgt spid="10"/>
                                        </p:tgtEl>
                                        <p:attrNameLst>
                                          <p:attrName>ppt_y</p:attrName>
                                        </p:attrNameLst>
                                      </p:cBhvr>
                                      <p:tavLst>
                                        <p:tav tm="0">
                                          <p:val>
                                            <p:strVal val="ppt_y"/>
                                          </p:val>
                                        </p:tav>
                                        <p:tav tm="100000">
                                          <p:val>
                                            <p:strVal val="1+ppt_h/2"/>
                                          </p:val>
                                        </p:tav>
                                      </p:tavLst>
                                    </p:anim>
                                    <p:set>
                                      <p:cBhvr>
                                        <p:cTn id="26" dur="1" fill="hold">
                                          <p:stCondLst>
                                            <p:cond delay="499"/>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1"/>
                                        </p:tgtEl>
                                        <p:attrNameLst>
                                          <p:attrName>ppt_x</p:attrName>
                                        </p:attrNameLst>
                                      </p:cBhvr>
                                      <p:tavLst>
                                        <p:tav tm="0">
                                          <p:val>
                                            <p:strVal val="ppt_x"/>
                                          </p:val>
                                        </p:tav>
                                        <p:tav tm="100000">
                                          <p:val>
                                            <p:strVal val="ppt_x"/>
                                          </p:val>
                                        </p:tav>
                                      </p:tavLst>
                                    </p:anim>
                                    <p:anim calcmode="lin" valueType="num">
                                      <p:cBhvr additive="base">
                                        <p:cTn id="31" dur="500"/>
                                        <p:tgtEl>
                                          <p:spTgt spid="11"/>
                                        </p:tgtEl>
                                        <p:attrNameLst>
                                          <p:attrName>ppt_y</p:attrName>
                                        </p:attrNameLst>
                                      </p:cBhvr>
                                      <p:tavLst>
                                        <p:tav tm="0">
                                          <p:val>
                                            <p:strVal val="ppt_y"/>
                                          </p:val>
                                        </p:tav>
                                        <p:tav tm="100000">
                                          <p:val>
                                            <p:strVal val="1+ppt_h/2"/>
                                          </p:val>
                                        </p:tav>
                                      </p:tavLst>
                                    </p:anim>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2"/>
                                        </p:tgtEl>
                                        <p:attrNameLst>
                                          <p:attrName>ppt_x</p:attrName>
                                        </p:attrNameLst>
                                      </p:cBhvr>
                                      <p:tavLst>
                                        <p:tav tm="0">
                                          <p:val>
                                            <p:strVal val="ppt_x"/>
                                          </p:val>
                                        </p:tav>
                                        <p:tav tm="100000">
                                          <p:val>
                                            <p:strVal val="ppt_x"/>
                                          </p:val>
                                        </p:tav>
                                      </p:tavLst>
                                    </p:anim>
                                    <p:anim calcmode="lin" valueType="num">
                                      <p:cBhvr additive="base">
                                        <p:cTn id="37" dur="500"/>
                                        <p:tgtEl>
                                          <p:spTgt spid="12"/>
                                        </p:tgtEl>
                                        <p:attrNameLst>
                                          <p:attrName>ppt_y</p:attrName>
                                        </p:attrNameLst>
                                      </p:cBhvr>
                                      <p:tavLst>
                                        <p:tav tm="0">
                                          <p:val>
                                            <p:strVal val="ppt_y"/>
                                          </p:val>
                                        </p:tav>
                                        <p:tav tm="100000">
                                          <p:val>
                                            <p:strVal val="1+ppt_h/2"/>
                                          </p:val>
                                        </p:tav>
                                      </p:tavLst>
                                    </p:anim>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13"/>
                                        </p:tgtEl>
                                        <p:attrNameLst>
                                          <p:attrName>ppt_x</p:attrName>
                                        </p:attrNameLst>
                                      </p:cBhvr>
                                      <p:tavLst>
                                        <p:tav tm="0">
                                          <p:val>
                                            <p:strVal val="ppt_x"/>
                                          </p:val>
                                        </p:tav>
                                        <p:tav tm="100000">
                                          <p:val>
                                            <p:strVal val="ppt_x"/>
                                          </p:val>
                                        </p:tav>
                                      </p:tavLst>
                                    </p:anim>
                                    <p:anim calcmode="lin" valueType="num">
                                      <p:cBhvr additive="base">
                                        <p:cTn id="43" dur="500"/>
                                        <p:tgtEl>
                                          <p:spTgt spid="13"/>
                                        </p:tgtEl>
                                        <p:attrNameLst>
                                          <p:attrName>ppt_y</p:attrName>
                                        </p:attrNameLst>
                                      </p:cBhvr>
                                      <p:tavLst>
                                        <p:tav tm="0">
                                          <p:val>
                                            <p:strVal val="ppt_y"/>
                                          </p:val>
                                        </p:tav>
                                        <p:tav tm="100000">
                                          <p:val>
                                            <p:strVal val="1+ppt_h/2"/>
                                          </p:val>
                                        </p:tav>
                                      </p:tavLst>
                                    </p:anim>
                                    <p:set>
                                      <p:cBhvr>
                                        <p:cTn id="44" dur="1" fill="hold">
                                          <p:stCondLst>
                                            <p:cond delay="499"/>
                                          </p:stCondLst>
                                        </p:cTn>
                                        <p:tgtEl>
                                          <p:spTgt spid="13"/>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4"/>
                                        </p:tgtEl>
                                        <p:attrNameLst>
                                          <p:attrName>ppt_x</p:attrName>
                                        </p:attrNameLst>
                                      </p:cBhvr>
                                      <p:tavLst>
                                        <p:tav tm="0">
                                          <p:val>
                                            <p:strVal val="ppt_x"/>
                                          </p:val>
                                        </p:tav>
                                        <p:tav tm="100000">
                                          <p:val>
                                            <p:strVal val="ppt_x"/>
                                          </p:val>
                                        </p:tav>
                                      </p:tavLst>
                                    </p:anim>
                                    <p:anim calcmode="lin" valueType="num">
                                      <p:cBhvr additive="base">
                                        <p:cTn id="49" dur="500"/>
                                        <p:tgtEl>
                                          <p:spTgt spid="14"/>
                                        </p:tgtEl>
                                        <p:attrNameLst>
                                          <p:attrName>ppt_y</p:attrName>
                                        </p:attrNameLst>
                                      </p:cBhvr>
                                      <p:tavLst>
                                        <p:tav tm="0">
                                          <p:val>
                                            <p:strVal val="ppt_y"/>
                                          </p:val>
                                        </p:tav>
                                        <p:tav tm="100000">
                                          <p:val>
                                            <p:strVal val="1+ppt_h/2"/>
                                          </p:val>
                                        </p:tav>
                                      </p:tavLst>
                                    </p:anim>
                                    <p:set>
                                      <p:cBhvr>
                                        <p:cTn id="50" dur="1" fill="hold">
                                          <p:stCondLst>
                                            <p:cond delay="499"/>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15"/>
                                        </p:tgtEl>
                                        <p:attrNameLst>
                                          <p:attrName>ppt_x</p:attrName>
                                        </p:attrNameLst>
                                      </p:cBhvr>
                                      <p:tavLst>
                                        <p:tav tm="0">
                                          <p:val>
                                            <p:strVal val="ppt_x"/>
                                          </p:val>
                                        </p:tav>
                                        <p:tav tm="100000">
                                          <p:val>
                                            <p:strVal val="ppt_x"/>
                                          </p:val>
                                        </p:tav>
                                      </p:tavLst>
                                    </p:anim>
                                    <p:anim calcmode="lin" valueType="num">
                                      <p:cBhvr additive="base">
                                        <p:cTn id="55" dur="500"/>
                                        <p:tgtEl>
                                          <p:spTgt spid="15"/>
                                        </p:tgtEl>
                                        <p:attrNameLst>
                                          <p:attrName>ppt_y</p:attrName>
                                        </p:attrNameLst>
                                      </p:cBhvr>
                                      <p:tavLst>
                                        <p:tav tm="0">
                                          <p:val>
                                            <p:strVal val="ppt_y"/>
                                          </p:val>
                                        </p:tav>
                                        <p:tav tm="100000">
                                          <p:val>
                                            <p:strVal val="1+ppt_h/2"/>
                                          </p:val>
                                        </p:tav>
                                      </p:tavLst>
                                    </p:anim>
                                    <p:set>
                                      <p:cBhvr>
                                        <p:cTn id="56" dur="1" fill="hold">
                                          <p:stCondLst>
                                            <p:cond delay="499"/>
                                          </p:stCondLst>
                                        </p:cTn>
                                        <p:tgtEl>
                                          <p:spTgt spid="1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16"/>
                                        </p:tgtEl>
                                        <p:attrNameLst>
                                          <p:attrName>ppt_x</p:attrName>
                                        </p:attrNameLst>
                                      </p:cBhvr>
                                      <p:tavLst>
                                        <p:tav tm="0">
                                          <p:val>
                                            <p:strVal val="ppt_x"/>
                                          </p:val>
                                        </p:tav>
                                        <p:tav tm="100000">
                                          <p:val>
                                            <p:strVal val="ppt_x"/>
                                          </p:val>
                                        </p:tav>
                                      </p:tavLst>
                                    </p:anim>
                                    <p:anim calcmode="lin" valueType="num">
                                      <p:cBhvr additive="base">
                                        <p:cTn id="61" dur="500"/>
                                        <p:tgtEl>
                                          <p:spTgt spid="16"/>
                                        </p:tgtEl>
                                        <p:attrNameLst>
                                          <p:attrName>ppt_y</p:attrName>
                                        </p:attrNameLst>
                                      </p:cBhvr>
                                      <p:tavLst>
                                        <p:tav tm="0">
                                          <p:val>
                                            <p:strVal val="ppt_y"/>
                                          </p:val>
                                        </p:tav>
                                        <p:tav tm="100000">
                                          <p:val>
                                            <p:strVal val="1+ppt_h/2"/>
                                          </p:val>
                                        </p:tav>
                                      </p:tavLst>
                                    </p:anim>
                                    <p:set>
                                      <p:cBhvr>
                                        <p:cTn id="6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2" grpId="0" bldLvl="0" animBg="1"/>
      <p:bldP spid="12" grpId="1" animBg="1"/>
      <p:bldP spid="13" grpId="0" bldLvl="0" animBg="1"/>
      <p:bldP spid="13" grpId="1" animBg="1"/>
      <p:bldP spid="14" grpId="0" bldLvl="0" animBg="1"/>
      <p:bldP spid="14" grpId="1" animBg="1"/>
      <p:bldP spid="15" grpId="0" bldLvl="0" animBg="1"/>
      <p:bldP spid="15" grpId="1" animBg="1"/>
      <p:bldP spid="16" grpId="0" bldLvl="0" animBg="1"/>
      <p:bldP spid="1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4" name="AutoShape 4"/>
          <p:cNvSpPr/>
          <p:nvPr/>
        </p:nvSpPr>
        <p:spPr>
          <a:xfrm>
            <a:off x="344170" y="302260"/>
            <a:ext cx="11482070" cy="6290310"/>
          </a:xfrm>
          <a:prstGeom prst="roundRect">
            <a:avLst>
              <a:gd name="adj" fmla="val 6315"/>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640715" y="506730"/>
            <a:ext cx="10787380" cy="5682615"/>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emotional tone, personal style and persuasive power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情感色彩、个人风格和说服力</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the heart of a good speech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优秀演讲的核心  </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chase standardized expressions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追求标准化的表达</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lose one’s unique voice and thinking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失去独特的思考和声音</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combine AI evaluation with your professional feedback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将人工智能评价与您的专业点评相结合</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take charge of basic language correction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负责基础语言纠错</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offer valuable guidance from perspectives of...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从……角度提供宝贵指导</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peer evaluation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同学互评</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see what makes a speech truly moving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感受什么样的演讲更能打动人</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50000"/>
              </a:lnSpc>
              <a:spcBef>
                <a:spcPts val="800"/>
              </a:spcBef>
              <a:spcAft>
                <a:spcPts val="0"/>
              </a:spcAft>
            </a:pP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explore the balance between technology and learning  </a:t>
            </a:r>
            <a:r>
              <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探索科技与学习的平衡</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7" name="文本框 6"/>
          <p:cNvSpPr txBox="1"/>
          <p:nvPr/>
        </p:nvSpPr>
        <p:spPr>
          <a:xfrm>
            <a:off x="640715" y="637540"/>
            <a:ext cx="6168390"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8" name="文本框 7"/>
          <p:cNvSpPr txBox="1"/>
          <p:nvPr/>
        </p:nvSpPr>
        <p:spPr>
          <a:xfrm>
            <a:off x="640715" y="1216660"/>
            <a:ext cx="3705860"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6" name="文本框 5"/>
          <p:cNvSpPr txBox="1"/>
          <p:nvPr/>
        </p:nvSpPr>
        <p:spPr>
          <a:xfrm>
            <a:off x="640715" y="1795780"/>
            <a:ext cx="3706495"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9" name="文本框 8"/>
          <p:cNvSpPr txBox="1"/>
          <p:nvPr/>
        </p:nvSpPr>
        <p:spPr>
          <a:xfrm>
            <a:off x="641350" y="2332990"/>
            <a:ext cx="4455160"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0" name="文本框 9"/>
          <p:cNvSpPr txBox="1"/>
          <p:nvPr/>
        </p:nvSpPr>
        <p:spPr>
          <a:xfrm>
            <a:off x="640080" y="2912110"/>
            <a:ext cx="6334760"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11" name="文本框 10"/>
          <p:cNvSpPr txBox="1"/>
          <p:nvPr/>
        </p:nvSpPr>
        <p:spPr>
          <a:xfrm>
            <a:off x="640080" y="3449320"/>
            <a:ext cx="4793615"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2" name="文本框 11"/>
          <p:cNvSpPr txBox="1"/>
          <p:nvPr/>
        </p:nvSpPr>
        <p:spPr>
          <a:xfrm>
            <a:off x="640715" y="4028440"/>
            <a:ext cx="5410835"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13" name="文本框 12"/>
          <p:cNvSpPr txBox="1"/>
          <p:nvPr/>
        </p:nvSpPr>
        <p:spPr>
          <a:xfrm>
            <a:off x="640080" y="4565650"/>
            <a:ext cx="4793615"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sp>
        <p:nvSpPr>
          <p:cNvPr id="14" name="文本框 13"/>
          <p:cNvSpPr txBox="1"/>
          <p:nvPr/>
        </p:nvSpPr>
        <p:spPr>
          <a:xfrm>
            <a:off x="640080" y="5102860"/>
            <a:ext cx="5410835" cy="425450"/>
          </a:xfrm>
          <a:prstGeom prst="rect">
            <a:avLst/>
          </a:prstGeom>
          <a:gradFill>
            <a:gsLst>
              <a:gs pos="98000">
                <a:srgbClr val="36907E"/>
              </a:gs>
              <a:gs pos="16000">
                <a:srgbClr val="ABDACB"/>
              </a:gs>
            </a:gsLst>
            <a:path path="circle">
              <a:fillToRect r="100000" b="100000"/>
            </a:path>
            <a:tileRect l="-100000" t="-100000"/>
          </a:gradFill>
        </p:spPr>
        <p:txBody>
          <a:bodyPr wrap="square" rtlCol="0">
            <a:noAutofit/>
          </a:bodyPr>
          <a:p>
            <a:endParaRPr lang="zh-CN" altLang="en-US"/>
          </a:p>
        </p:txBody>
      </p:sp>
      <p:sp>
        <p:nvSpPr>
          <p:cNvPr id="15" name="文本框 14"/>
          <p:cNvSpPr txBox="1"/>
          <p:nvPr/>
        </p:nvSpPr>
        <p:spPr>
          <a:xfrm>
            <a:off x="640080" y="5723890"/>
            <a:ext cx="6234430" cy="425450"/>
          </a:xfrm>
          <a:prstGeom prst="rect">
            <a:avLst/>
          </a:prstGeom>
          <a:gradFill>
            <a:gsLst>
              <a:gs pos="0">
                <a:srgbClr val="D7F0FC"/>
              </a:gs>
              <a:gs pos="52000">
                <a:srgbClr val="FFEFDE"/>
              </a:gs>
              <a:gs pos="100000">
                <a:srgbClr val="FFDCFC"/>
              </a:gs>
            </a:gsLst>
            <a:lin ang="5400000" scaled="1"/>
          </a:gradFill>
        </p:spPr>
        <p:txBody>
          <a:bodyPr wrap="square" rtlCol="0">
            <a:noAutofit/>
          </a:bodyPr>
          <a:p>
            <a:endParaRPr lang="zh-CN" altLang="en-US"/>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9"/>
                                        </p:tgtEl>
                                        <p:attrNameLst>
                                          <p:attrName>ppt_x</p:attrName>
                                        </p:attrNameLst>
                                      </p:cBhvr>
                                      <p:tavLst>
                                        <p:tav tm="0">
                                          <p:val>
                                            <p:strVal val="ppt_x"/>
                                          </p:val>
                                        </p:tav>
                                        <p:tav tm="100000">
                                          <p:val>
                                            <p:strVal val="ppt_x"/>
                                          </p:val>
                                        </p:tav>
                                      </p:tavLst>
                                    </p:anim>
                                    <p:anim calcmode="lin" valueType="num">
                                      <p:cBhvr additive="base">
                                        <p:cTn id="25" dur="500"/>
                                        <p:tgtEl>
                                          <p:spTgt spid="9"/>
                                        </p:tgtEl>
                                        <p:attrNameLst>
                                          <p:attrName>ppt_y</p:attrName>
                                        </p:attrNameLst>
                                      </p:cBhvr>
                                      <p:tavLst>
                                        <p:tav tm="0">
                                          <p:val>
                                            <p:strVal val="ppt_y"/>
                                          </p:val>
                                        </p:tav>
                                        <p:tav tm="100000">
                                          <p:val>
                                            <p:strVal val="1+ppt_h/2"/>
                                          </p:val>
                                        </p:tav>
                                      </p:tavLst>
                                    </p:anim>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0"/>
                                        </p:tgtEl>
                                        <p:attrNameLst>
                                          <p:attrName>ppt_x</p:attrName>
                                        </p:attrNameLst>
                                      </p:cBhvr>
                                      <p:tavLst>
                                        <p:tav tm="0">
                                          <p:val>
                                            <p:strVal val="ppt_x"/>
                                          </p:val>
                                        </p:tav>
                                        <p:tav tm="100000">
                                          <p:val>
                                            <p:strVal val="ppt_x"/>
                                          </p:val>
                                        </p:tav>
                                      </p:tavLst>
                                    </p:anim>
                                    <p:anim calcmode="lin" valueType="num">
                                      <p:cBhvr additive="base">
                                        <p:cTn id="31" dur="500"/>
                                        <p:tgtEl>
                                          <p:spTgt spid="10"/>
                                        </p:tgtEl>
                                        <p:attrNameLst>
                                          <p:attrName>ppt_y</p:attrName>
                                        </p:attrNameLst>
                                      </p:cBhvr>
                                      <p:tavLst>
                                        <p:tav tm="0">
                                          <p:val>
                                            <p:strVal val="ppt_y"/>
                                          </p:val>
                                        </p:tav>
                                        <p:tav tm="100000">
                                          <p:val>
                                            <p:strVal val="1+ppt_h/2"/>
                                          </p:val>
                                        </p:tav>
                                      </p:tavLst>
                                    </p:anim>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1"/>
                                        </p:tgtEl>
                                        <p:attrNameLst>
                                          <p:attrName>ppt_x</p:attrName>
                                        </p:attrNameLst>
                                      </p:cBhvr>
                                      <p:tavLst>
                                        <p:tav tm="0">
                                          <p:val>
                                            <p:strVal val="ppt_x"/>
                                          </p:val>
                                        </p:tav>
                                        <p:tav tm="100000">
                                          <p:val>
                                            <p:strVal val="ppt_x"/>
                                          </p:val>
                                        </p:tav>
                                      </p:tavLst>
                                    </p:anim>
                                    <p:anim calcmode="lin" valueType="num">
                                      <p:cBhvr additive="base">
                                        <p:cTn id="37" dur="500"/>
                                        <p:tgtEl>
                                          <p:spTgt spid="11"/>
                                        </p:tgtEl>
                                        <p:attrNameLst>
                                          <p:attrName>ppt_y</p:attrName>
                                        </p:attrNameLst>
                                      </p:cBhvr>
                                      <p:tavLst>
                                        <p:tav tm="0">
                                          <p:val>
                                            <p:strVal val="ppt_y"/>
                                          </p:val>
                                        </p:tav>
                                        <p:tav tm="100000">
                                          <p:val>
                                            <p:strVal val="1+ppt_h/2"/>
                                          </p:val>
                                        </p:tav>
                                      </p:tavLst>
                                    </p:anim>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12"/>
                                        </p:tgtEl>
                                        <p:attrNameLst>
                                          <p:attrName>ppt_x</p:attrName>
                                        </p:attrNameLst>
                                      </p:cBhvr>
                                      <p:tavLst>
                                        <p:tav tm="0">
                                          <p:val>
                                            <p:strVal val="ppt_x"/>
                                          </p:val>
                                        </p:tav>
                                        <p:tav tm="100000">
                                          <p:val>
                                            <p:strVal val="ppt_x"/>
                                          </p:val>
                                        </p:tav>
                                      </p:tavLst>
                                    </p:anim>
                                    <p:anim calcmode="lin" valueType="num">
                                      <p:cBhvr additive="base">
                                        <p:cTn id="43" dur="500"/>
                                        <p:tgtEl>
                                          <p:spTgt spid="12"/>
                                        </p:tgtEl>
                                        <p:attrNameLst>
                                          <p:attrName>ppt_y</p:attrName>
                                        </p:attrNameLst>
                                      </p:cBhvr>
                                      <p:tavLst>
                                        <p:tav tm="0">
                                          <p:val>
                                            <p:strVal val="ppt_y"/>
                                          </p:val>
                                        </p:tav>
                                        <p:tav tm="100000">
                                          <p:val>
                                            <p:strVal val="1+ppt_h/2"/>
                                          </p:val>
                                        </p:tav>
                                      </p:tavLst>
                                    </p:anim>
                                    <p:set>
                                      <p:cBhvr>
                                        <p:cTn id="44" dur="1" fill="hold">
                                          <p:stCondLst>
                                            <p:cond delay="499"/>
                                          </p:stCondLst>
                                        </p:cTn>
                                        <p:tgtEl>
                                          <p:spTgt spid="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3"/>
                                        </p:tgtEl>
                                        <p:attrNameLst>
                                          <p:attrName>ppt_x</p:attrName>
                                        </p:attrNameLst>
                                      </p:cBhvr>
                                      <p:tavLst>
                                        <p:tav tm="0">
                                          <p:val>
                                            <p:strVal val="ppt_x"/>
                                          </p:val>
                                        </p:tav>
                                        <p:tav tm="100000">
                                          <p:val>
                                            <p:strVal val="ppt_x"/>
                                          </p:val>
                                        </p:tav>
                                      </p:tavLst>
                                    </p:anim>
                                    <p:anim calcmode="lin" valueType="num">
                                      <p:cBhvr additive="base">
                                        <p:cTn id="49" dur="500"/>
                                        <p:tgtEl>
                                          <p:spTgt spid="13"/>
                                        </p:tgtEl>
                                        <p:attrNameLst>
                                          <p:attrName>ppt_y</p:attrName>
                                        </p:attrNameLst>
                                      </p:cBhvr>
                                      <p:tavLst>
                                        <p:tav tm="0">
                                          <p:val>
                                            <p:strVal val="ppt_y"/>
                                          </p:val>
                                        </p:tav>
                                        <p:tav tm="100000">
                                          <p:val>
                                            <p:strVal val="1+ppt_h/2"/>
                                          </p:val>
                                        </p:tav>
                                      </p:tavLst>
                                    </p:anim>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14"/>
                                        </p:tgtEl>
                                        <p:attrNameLst>
                                          <p:attrName>ppt_x</p:attrName>
                                        </p:attrNameLst>
                                      </p:cBhvr>
                                      <p:tavLst>
                                        <p:tav tm="0">
                                          <p:val>
                                            <p:strVal val="ppt_x"/>
                                          </p:val>
                                        </p:tav>
                                        <p:tav tm="100000">
                                          <p:val>
                                            <p:strVal val="ppt_x"/>
                                          </p:val>
                                        </p:tav>
                                      </p:tavLst>
                                    </p:anim>
                                    <p:anim calcmode="lin" valueType="num">
                                      <p:cBhvr additive="base">
                                        <p:cTn id="55" dur="500"/>
                                        <p:tgtEl>
                                          <p:spTgt spid="14"/>
                                        </p:tgtEl>
                                        <p:attrNameLst>
                                          <p:attrName>ppt_y</p:attrName>
                                        </p:attrNameLst>
                                      </p:cBhvr>
                                      <p:tavLst>
                                        <p:tav tm="0">
                                          <p:val>
                                            <p:strVal val="ppt_y"/>
                                          </p:val>
                                        </p:tav>
                                        <p:tav tm="100000">
                                          <p:val>
                                            <p:strVal val="1+ppt_h/2"/>
                                          </p:val>
                                        </p:tav>
                                      </p:tavLst>
                                    </p:anim>
                                    <p:set>
                                      <p:cBhvr>
                                        <p:cTn id="56" dur="1" fill="hold">
                                          <p:stCondLst>
                                            <p:cond delay="499"/>
                                          </p:stCondLst>
                                        </p:cTn>
                                        <p:tgtEl>
                                          <p:spTgt spid="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15"/>
                                        </p:tgtEl>
                                        <p:attrNameLst>
                                          <p:attrName>ppt_x</p:attrName>
                                        </p:attrNameLst>
                                      </p:cBhvr>
                                      <p:tavLst>
                                        <p:tav tm="0">
                                          <p:val>
                                            <p:strVal val="ppt_x"/>
                                          </p:val>
                                        </p:tav>
                                        <p:tav tm="100000">
                                          <p:val>
                                            <p:strVal val="ppt_x"/>
                                          </p:val>
                                        </p:tav>
                                      </p:tavLst>
                                    </p:anim>
                                    <p:anim calcmode="lin" valueType="num">
                                      <p:cBhvr additive="base">
                                        <p:cTn id="61" dur="500"/>
                                        <p:tgtEl>
                                          <p:spTgt spid="15"/>
                                        </p:tgtEl>
                                        <p:attrNameLst>
                                          <p:attrName>ppt_y</p:attrName>
                                        </p:attrNameLst>
                                      </p:cBhvr>
                                      <p:tavLst>
                                        <p:tav tm="0">
                                          <p:val>
                                            <p:strVal val="ppt_y"/>
                                          </p:val>
                                        </p:tav>
                                        <p:tav tm="100000">
                                          <p:val>
                                            <p:strVal val="1+ppt_h/2"/>
                                          </p:val>
                                        </p:tav>
                                      </p:tavLst>
                                    </p:anim>
                                    <p:set>
                                      <p:cBhvr>
                                        <p:cTn id="6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6" grpId="0" bldLvl="0" animBg="1"/>
      <p:bldP spid="6" grpId="1" animBg="1"/>
      <p:bldP spid="9" grpId="0" bldLvl="0" animBg="1"/>
      <p:bldP spid="9" grpId="1" animBg="1"/>
      <p:bldP spid="10" grpId="0" bldLvl="0" animBg="1"/>
      <p:bldP spid="10" grpId="1" animBg="1"/>
      <p:bldP spid="11" grpId="0" bldLvl="0" animBg="1"/>
      <p:bldP spid="11" grpId="1" animBg="1"/>
      <p:bldP spid="12" grpId="0" bldLvl="0" animBg="1"/>
      <p:bldP spid="12" grpId="1" animBg="1"/>
      <p:bldP spid="13" grpId="0" bldLvl="0" animBg="1"/>
      <p:bldP spid="13" grpId="1" animBg="1"/>
      <p:bldP spid="14" grpId="0" bldLvl="0" animBg="1"/>
      <p:bldP spid="14" grpId="1" animBg="1"/>
      <p:bldP spid="15" grpId="0" bldLvl="0" animBg="1"/>
      <p:bldP spid="1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47010" y="255905"/>
            <a:ext cx="5349875"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Sample Letter </a:t>
            </a:r>
            <a:r>
              <a:rPr lang="zh-CN" altLang="en-US" sz="3200" b="1" i="0" u="none" strike="noStrike" kern="0">
                <a:solidFill>
                  <a:srgbClr val="374151"/>
                </a:solidFill>
                <a:latin typeface="汉仪正圆-75W" panose="00020600040101010101" charset="-122"/>
                <a:ea typeface="汉仪正圆-75W" panose="00020600040101010101" charset="-122"/>
                <a:cs typeface="Poppins"/>
                <a:sym typeface="Poppins"/>
              </a:rPr>
              <a:t>（下水文）</a:t>
            </a:r>
            <a:endParaRPr lang="zh-CN" alt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3" name="AutoShape 3"/>
          <p:cNvSpPr/>
          <p:nvPr/>
        </p:nvSpPr>
        <p:spPr>
          <a:xfrm>
            <a:off x="344170" y="991870"/>
            <a:ext cx="11537315" cy="5899785"/>
          </a:xfrm>
          <a:prstGeom prst="roundRect">
            <a:avLst>
              <a:gd name="adj" fmla="val 3333"/>
            </a:avLst>
          </a:prstGeom>
          <a:solidFill>
            <a:srgbClr val="FFFFFF">
              <a:alpha val="96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4" name="AutoShape 4"/>
          <p:cNvSpPr/>
          <p:nvPr/>
        </p:nvSpPr>
        <p:spPr>
          <a:xfrm>
            <a:off x="403860" y="902970"/>
            <a:ext cx="11423650" cy="8001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598805" y="1508760"/>
            <a:ext cx="11000740" cy="5029835"/>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Dear Mr. Chris,</a:t>
            </a:r>
            <a:endParaRPr lang="en-US" sz="2000" kern="0">
              <a:solidFill>
                <a:schemeClr val="tx1"/>
              </a:solidFill>
              <a:latin typeface="汉仪正圆-45W" panose="00020600040101010101" charset="-122"/>
              <a:ea typeface="汉仪正圆-45W" panose="00020600040101010101" charset="-122"/>
              <a:cs typeface="Arial" panose="020B0604020202020204"/>
              <a:sym typeface="Arial" panose="020B0604020202020204"/>
            </a:endParaRPr>
          </a:p>
          <a:p>
            <a:pPr indent="457200" algn="l" defTabSz="914400">
              <a:lnSpc>
                <a:spcPct val="117000"/>
              </a:lnSpc>
              <a:spcBef>
                <a:spcPts val="1200"/>
              </a:spcBef>
              <a:spcAft>
                <a:spcPts val="0"/>
              </a:spcAft>
            </a:pPr>
            <a:r>
              <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I’m Li Hua. Last Friday in your English class, you used AI to evaluate our speech drafts, and this triggered my thinking about the use of AI in education.</a:t>
            </a:r>
            <a:endPar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457200" algn="l" defTabSz="914400">
              <a:lnSpc>
                <a:spcPct val="117000"/>
              </a:lnSpc>
              <a:spcBef>
                <a:spcPts val="1200"/>
              </a:spcBef>
              <a:spcAft>
                <a:spcPts val="0"/>
              </a:spcAft>
            </a:pPr>
            <a:r>
              <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It is true that AI evaluation has its advantages: it can provide instant feedback, saving teachers’ time for more personalized instruction, and its objective algorithms help us identify grammatical errors quickly. However, I also have some concerns. AI might miss the emotional nuances and creative ideas in our writing, which are equally important for language learning. Therefore, I suggest that in future teaching, we combine AI evaluation with your professional feedback. This way, we can benefit from both technology’s efficiency and human teachers’ wisdom.</a:t>
            </a:r>
            <a:endPar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457200" algn="l" defTabSz="914400">
              <a:lnSpc>
                <a:spcPct val="117000"/>
              </a:lnSpc>
              <a:spcBef>
                <a:spcPts val="1200"/>
              </a:spcBef>
              <a:spcAft>
                <a:spcPts val="0"/>
              </a:spcAft>
            </a:pPr>
            <a:r>
              <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Thank you for your dedicated teaching. I look forward to exploring the balance between technology and learning in your class.</a:t>
            </a:r>
            <a:endPar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r" defTabSz="914400">
              <a:lnSpc>
                <a:spcPct val="125000"/>
              </a:lnSpc>
              <a:spcBef>
                <a:spcPts val="2400"/>
              </a:spcBef>
              <a:spcAft>
                <a:spcPts val="0"/>
              </a:spcAft>
            </a:pPr>
            <a:r>
              <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Yours sincerely,</a:t>
            </a:r>
            <a:br>
              <a:rPr lang="en-US" sz="2000" b="0"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br>
            <a:r>
              <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Li Hua</a:t>
            </a:r>
            <a:endParaRPr 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6" name="文本框 5"/>
          <p:cNvSpPr txBox="1"/>
          <p:nvPr/>
        </p:nvSpPr>
        <p:spPr>
          <a:xfrm>
            <a:off x="441325" y="1627505"/>
            <a:ext cx="11209020" cy="4636770"/>
          </a:xfrm>
          <a:prstGeom prst="rect">
            <a:avLst/>
          </a:prstGeom>
          <a:solidFill>
            <a:schemeClr val="accent6">
              <a:lumMod val="20000"/>
              <a:lumOff val="80000"/>
            </a:schemeClr>
          </a:solidFill>
        </p:spPr>
        <p:txBody>
          <a:bodyPr wrap="square" rtlCol="0">
            <a:noAutofit/>
          </a:bodyPr>
          <a:p>
            <a:pPr indent="457200">
              <a:lnSpc>
                <a:spcPct val="150000"/>
              </a:lnSpc>
            </a:pPr>
            <a:r>
              <a:rPr lang="zh-CN" altLang="en-US" sz="2000"/>
              <a:t>我是李华。上周五的英语课上，您使用</a:t>
            </a:r>
            <a:r>
              <a:rPr lang="en-US" altLang="zh-CN" sz="2000"/>
              <a:t>AI</a:t>
            </a:r>
            <a:r>
              <a:rPr lang="zh-CN" altLang="en-US" sz="2000"/>
              <a:t>评价了我们的演讲稿，这让我对</a:t>
            </a:r>
            <a:r>
              <a:rPr lang="en-US" altLang="zh-CN" sz="2000"/>
              <a:t>AI</a:t>
            </a:r>
            <a:r>
              <a:rPr lang="zh-CN" altLang="en-US" sz="2000"/>
              <a:t>在教育中的应用有了更深的思考。</a:t>
            </a:r>
            <a:endParaRPr lang="zh-CN" altLang="en-US" sz="2000"/>
          </a:p>
          <a:p>
            <a:pPr indent="457200">
              <a:lnSpc>
                <a:spcPct val="150000"/>
              </a:lnSpc>
            </a:pPr>
            <a:r>
              <a:rPr lang="zh-CN" altLang="en-US" sz="2000"/>
              <a:t>在我看来，</a:t>
            </a:r>
            <a:r>
              <a:rPr lang="en-US" altLang="zh-CN" sz="2000"/>
              <a:t>AI</a:t>
            </a:r>
            <a:r>
              <a:rPr lang="zh-CN" altLang="en-US" sz="2000"/>
              <a:t>评价确实有其优势。它能快速给出客观的评分，指出语法和拼写错误，并提供修改建议。这帮助我们高效地发现稿件的表面问题。然而，我也有一些担忧。</a:t>
            </a:r>
            <a:r>
              <a:rPr lang="en-US" altLang="zh-CN" sz="2000"/>
              <a:t>AI</a:t>
            </a:r>
            <a:r>
              <a:rPr lang="zh-CN" altLang="en-US" sz="2000"/>
              <a:t>难以理解演讲稿中的情感色彩、个人风格和说服力——而这些恰恰是优秀演讲的核心。过度依赖</a:t>
            </a:r>
            <a:r>
              <a:rPr lang="en-US" altLang="zh-CN" sz="2000"/>
              <a:t>AI</a:t>
            </a:r>
            <a:r>
              <a:rPr lang="zh-CN" altLang="en-US" sz="2000"/>
              <a:t>评价，我们可能会不自觉地追求标准化的表达，失去自己独特的思考和声音。</a:t>
            </a:r>
            <a:endParaRPr lang="zh-CN" altLang="en-US" sz="2000"/>
          </a:p>
          <a:p>
            <a:pPr indent="457200">
              <a:lnSpc>
                <a:spcPct val="150000"/>
              </a:lnSpc>
            </a:pPr>
            <a:r>
              <a:rPr lang="zh-CN" altLang="en-US" sz="2000"/>
              <a:t>因此，我建议在今后的教学中，将</a:t>
            </a:r>
            <a:r>
              <a:rPr lang="en-US" altLang="zh-CN" sz="2000"/>
              <a:t>AI</a:t>
            </a:r>
            <a:r>
              <a:rPr lang="zh-CN" altLang="en-US" sz="2000"/>
              <a:t>评价与您的专业点评相结合。</a:t>
            </a:r>
            <a:r>
              <a:rPr lang="en-US" altLang="zh-CN" sz="2000"/>
              <a:t>AI</a:t>
            </a:r>
            <a:r>
              <a:rPr lang="zh-CN" altLang="en-US" sz="2000"/>
              <a:t>可以负责基础的语言纠错和结构检查，而您可以从思想深度、情感表达和感染力等角度给予我们宝贵指导。此外，同学互评也是一个不错的选择，让我们从听众视角感受什么样的演讲更能打动人。</a:t>
            </a:r>
            <a:endParaRPr lang="zh-CN" altLang="en-US" sz="2000"/>
          </a:p>
          <a:p>
            <a:pPr indent="457200">
              <a:lnSpc>
                <a:spcPct val="150000"/>
              </a:lnSpc>
            </a:pPr>
            <a:r>
              <a:rPr lang="zh-CN" altLang="en-US" sz="2000"/>
              <a:t>感谢您一直以来的用心教学。期待在您的课堂上继续探索科技与学习的平衡。</a:t>
            </a:r>
            <a:endParaRPr lang="zh-CN" altLang="en-US" sz="2000"/>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xit" presetSubtype="0" fill="hold" grpId="0" nodeType="clickEffect">
                                  <p:stCondLst>
                                    <p:cond delay="0"/>
                                  </p:stCondLst>
                                  <p:childTnLst>
                                    <p:anim to="" calcmode="lin" valueType="num">
                                      <p:cBhvr>
                                        <p:cTn id="6" dur="1"/>
                                        <p:tgtEl>
                                          <p:spTgt spid="6"/>
                                        </p:tgtEl>
                                      </p:cBhvr>
                                    </p:anim>
                                    <p:set>
                                      <p:cBhvr>
                                        <p:cTn id="7"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37846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kern="0">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rPr>
              <a:t>亮点表达</a:t>
            </a:r>
            <a:endParaRPr lang="zh-CN" altLang="en-US" sz="3200" b="1" kern="0">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endParaRPr>
          </a:p>
          <a:p>
            <a:pPr indent="0" algn="l" defTabSz="914400">
              <a:lnSpc>
                <a:spcPct val="125000"/>
              </a:lnSpc>
              <a:spcBef>
                <a:spcPts val="0"/>
              </a:spcBef>
              <a:spcAft>
                <a:spcPts val="0"/>
              </a:spcAft>
              <a:defRPr/>
            </a:pP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497205" y="807720"/>
            <a:ext cx="11376025" cy="5851525"/>
          </a:xfrm>
          <a:prstGeom prst="roundRect">
            <a:avLst>
              <a:gd name="adj" fmla="val 6315"/>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r>
              <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rPr>
              <a:t> </a:t>
            </a:r>
            <a:endPar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文本框 5"/>
          <p:cNvSpPr txBox="1"/>
          <p:nvPr/>
        </p:nvSpPr>
        <p:spPr>
          <a:xfrm>
            <a:off x="810895" y="959485"/>
            <a:ext cx="10775315" cy="5482590"/>
          </a:xfrm>
          <a:prstGeom prst="rect">
            <a:avLst/>
          </a:prstGeom>
          <a:noFill/>
        </p:spPr>
        <p:txBody>
          <a:bodyPr wrap="square" rtlCol="0" anchor="t">
            <a:noAutofit/>
          </a:bodyPr>
          <a:p>
            <a:pPr>
              <a:lnSpc>
                <a:spcPct val="200000"/>
              </a:lnSpc>
            </a:pPr>
            <a:r>
              <a:rPr lang="en-US" altLang="zh-CN" sz="2600"/>
              <a:t>1. Emotional tone, personal style and persuasive power—these are exactly the heart of a good speech：</a:t>
            </a:r>
            <a:r>
              <a:rPr lang="zh-CN" altLang="en-US" sz="2600" b="1">
                <a:gradFill>
                  <a:gsLst>
                    <a:gs pos="50000">
                      <a:srgbClr val="3474CB"/>
                    </a:gs>
                    <a:gs pos="0">
                      <a:srgbClr val="03BEC1"/>
                    </a:gs>
                    <a:gs pos="100000">
                      <a:srgbClr val="8E52DF"/>
                    </a:gs>
                  </a:gsLst>
                  <a:lin ang="5400000" scaled="1"/>
                </a:gradFill>
              </a:rPr>
              <a:t>破折号后强调，排比并列</a:t>
            </a:r>
            <a:endParaRPr lang="zh-CN" altLang="en-US" sz="2600" b="1">
              <a:gradFill>
                <a:gsLst>
                  <a:gs pos="50000">
                    <a:srgbClr val="3474CB"/>
                  </a:gs>
                  <a:gs pos="0">
                    <a:srgbClr val="03BEC1"/>
                  </a:gs>
                  <a:gs pos="100000">
                    <a:srgbClr val="8E52DF"/>
                  </a:gs>
                </a:gsLst>
                <a:lin ang="5400000" scaled="1"/>
              </a:gradFill>
            </a:endParaRPr>
          </a:p>
          <a:p>
            <a:pPr>
              <a:lnSpc>
                <a:spcPct val="200000"/>
              </a:lnSpc>
            </a:pPr>
            <a:r>
              <a:rPr lang="en-US" altLang="zh-CN" sz="2600"/>
              <a:t>2. chase standardized expressions and lose our unique voice and thinking：</a:t>
            </a:r>
            <a:r>
              <a:rPr lang="zh-CN" altLang="en-US" sz="2600" b="1">
                <a:gradFill>
                  <a:gsLst>
                    <a:gs pos="50000">
                      <a:srgbClr val="3474CB"/>
                    </a:gs>
                    <a:gs pos="0">
                      <a:srgbClr val="03BEC1"/>
                    </a:gs>
                    <a:gs pos="100000">
                      <a:srgbClr val="8E52DF"/>
                    </a:gs>
                  </a:gsLst>
                  <a:lin ang="5400000" scaled="1"/>
                </a:gradFill>
              </a:rPr>
              <a:t>对仗工整，点出核心担忧</a:t>
            </a:r>
            <a:endParaRPr lang="zh-CN" altLang="en-US" sz="2600" b="1">
              <a:gradFill>
                <a:gsLst>
                  <a:gs pos="50000">
                    <a:srgbClr val="3474CB"/>
                  </a:gs>
                  <a:gs pos="0">
                    <a:srgbClr val="03BEC1"/>
                  </a:gs>
                  <a:gs pos="100000">
                    <a:srgbClr val="8E52DF"/>
                  </a:gs>
                </a:gsLst>
                <a:lin ang="5400000" scaled="1"/>
              </a:gradFill>
            </a:endParaRPr>
          </a:p>
          <a:p>
            <a:pPr>
              <a:lnSpc>
                <a:spcPct val="200000"/>
              </a:lnSpc>
            </a:pPr>
            <a:r>
              <a:rPr lang="en-US" altLang="zh-CN" sz="2600"/>
              <a:t>3. AI can take charge of basic language correction, while you offer valuable guidance from perspectives of depth, emotion and appeal：</a:t>
            </a:r>
            <a:endParaRPr lang="en-US" altLang="zh-CN" sz="2600"/>
          </a:p>
          <a:p>
            <a:pPr algn="l">
              <a:lnSpc>
                <a:spcPct val="200000"/>
              </a:lnSpc>
              <a:buSzTx/>
            </a:pPr>
            <a:r>
              <a:rPr lang="zh-CN" altLang="en-US" sz="2600" b="1">
                <a:gradFill>
                  <a:gsLst>
                    <a:gs pos="50000">
                      <a:srgbClr val="3474CB"/>
                    </a:gs>
                    <a:gs pos="0">
                      <a:srgbClr val="03BEC1"/>
                    </a:gs>
                    <a:gs pos="100000">
                      <a:srgbClr val="8E52DF"/>
                    </a:gs>
                  </a:gsLst>
                  <a:lin ang="5400000" scaled="1"/>
                </a:gradFill>
              </a:rPr>
              <a:t>分工明确，对比清晰</a:t>
            </a:r>
            <a:endParaRPr lang="zh-CN" altLang="en-US" sz="2600" b="1">
              <a:gradFill>
                <a:gsLst>
                  <a:gs pos="50000">
                    <a:srgbClr val="3474CB"/>
                  </a:gs>
                  <a:gs pos="0">
                    <a:srgbClr val="03BEC1"/>
                  </a:gs>
                  <a:gs pos="100000">
                    <a:srgbClr val="8E52DF"/>
                  </a:gs>
                </a:gsLst>
                <a:lin ang="5400000" scaled="1"/>
              </a:gradFill>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1000"/>
                                        <p:tgtEl>
                                          <p:spTgt spid="6">
                                            <p:txEl>
                                              <p:pRg st="3" end="3"/>
                                            </p:txEl>
                                          </p:spTgt>
                                        </p:tgtEl>
                                      </p:cBhvr>
                                    </p:animEffect>
                                    <p:anim calcmode="lin" valueType="num">
                                      <p:cBhvr>
                                        <p:cTn id="27"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37846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kern="0">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rPr>
              <a:t>可替换词块</a:t>
            </a:r>
            <a:endParaRPr lang="zh-CN" altLang="en-US" sz="3200" b="1" kern="0">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endParaRPr>
          </a:p>
          <a:p>
            <a:pPr indent="0" algn="l" defTabSz="914400">
              <a:lnSpc>
                <a:spcPct val="125000"/>
              </a:lnSpc>
              <a:spcBef>
                <a:spcPts val="0"/>
              </a:spcBef>
              <a:spcAft>
                <a:spcPts val="0"/>
              </a:spcAft>
              <a:defRPr/>
            </a:pP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497205" y="807720"/>
            <a:ext cx="11376025" cy="5851525"/>
          </a:xfrm>
          <a:prstGeom prst="roundRect">
            <a:avLst>
              <a:gd name="adj" fmla="val 6315"/>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r>
              <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rPr>
              <a:t> </a:t>
            </a:r>
            <a:endPar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文本框 5"/>
          <p:cNvSpPr txBox="1"/>
          <p:nvPr/>
        </p:nvSpPr>
        <p:spPr>
          <a:xfrm>
            <a:off x="810895" y="959485"/>
            <a:ext cx="10775315" cy="5482590"/>
          </a:xfrm>
          <a:prstGeom prst="rect">
            <a:avLst/>
          </a:prstGeom>
          <a:noFill/>
        </p:spPr>
        <p:txBody>
          <a:bodyPr wrap="square" rtlCol="0" anchor="t">
            <a:noAutofit/>
          </a:bodyPr>
          <a:p>
            <a:pPr>
              <a:lnSpc>
                <a:spcPct val="200000"/>
              </a:lnSpc>
            </a:pPr>
            <a:r>
              <a:rPr lang="en-US" altLang="zh-CN" sz="2000" b="1">
                <a:gradFill>
                  <a:gsLst>
                    <a:gs pos="50000">
                      <a:srgbClr val="3474CB"/>
                    </a:gs>
                    <a:gs pos="0">
                      <a:srgbClr val="03BEC1"/>
                    </a:gs>
                    <a:gs pos="100000">
                      <a:srgbClr val="8E52DF"/>
                    </a:gs>
                  </a:gsLst>
                  <a:lin ang="5400000" scaled="1"/>
                </a:gradFill>
              </a:rPr>
              <a:t>trigger one’s thinking：</a:t>
            </a:r>
            <a:r>
              <a:rPr lang="en-US" altLang="zh-CN" sz="2000" b="1">
                <a:ln w="15875"/>
                <a:gradFill>
                  <a:gsLst>
                    <a:gs pos="25000">
                      <a:srgbClr val="FF566A"/>
                    </a:gs>
                    <a:gs pos="75000">
                      <a:srgbClr val="F6AABA"/>
                    </a:gs>
                    <a:gs pos="0">
                      <a:srgbClr val="EB3A48"/>
                    </a:gs>
                    <a:gs pos="100000">
                      <a:srgbClr val="FFCFD9"/>
                    </a:gs>
                  </a:gsLst>
                  <a:lin ang="18900000" scaled="1"/>
                </a:gradFill>
                <a:effectLst/>
              </a:rPr>
              <a:t>prompt one to reflect, get one thinking</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a:p>
            <a:pPr>
              <a:lnSpc>
                <a:spcPct val="200000"/>
              </a:lnSpc>
            </a:pPr>
            <a:r>
              <a:rPr lang="en-US" altLang="zh-CN" sz="2000" b="1">
                <a:gradFill>
                  <a:gsLst>
                    <a:gs pos="50000">
                      <a:srgbClr val="3474CB"/>
                    </a:gs>
                    <a:gs pos="0">
                      <a:srgbClr val="03BEC1"/>
                    </a:gs>
                    <a:gs pos="100000">
                      <a:srgbClr val="8E52DF"/>
                    </a:gs>
                  </a:gsLst>
                  <a:lin ang="5400000" scaled="1"/>
                </a:gradFill>
              </a:rPr>
              <a:t>have its advantages：	</a:t>
            </a:r>
            <a:r>
              <a:rPr lang="en-US" altLang="zh-CN" sz="2000" b="1">
                <a:ln w="15875"/>
                <a:gradFill>
                  <a:gsLst>
                    <a:gs pos="25000">
                      <a:srgbClr val="FF566A"/>
                    </a:gs>
                    <a:gs pos="75000">
                      <a:srgbClr val="F6AABA"/>
                    </a:gs>
                    <a:gs pos="0">
                      <a:srgbClr val="EB3A48"/>
                    </a:gs>
                    <a:gs pos="100000">
                      <a:srgbClr val="FFCFD9"/>
                    </a:gs>
                  </a:gsLst>
                  <a:lin ang="18900000" scaled="1"/>
                </a:gradFill>
                <a:effectLst/>
              </a:rPr>
              <a:t>come with benefits, offer certain strengths</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a:p>
            <a:pPr>
              <a:lnSpc>
                <a:spcPct val="200000"/>
              </a:lnSpc>
            </a:pPr>
            <a:r>
              <a:rPr lang="en-US" altLang="zh-CN" sz="2000" b="1">
                <a:gradFill>
                  <a:gsLst>
                    <a:gs pos="50000">
                      <a:srgbClr val="3474CB"/>
                    </a:gs>
                    <a:gs pos="0">
                      <a:srgbClr val="03BEC1"/>
                    </a:gs>
                    <a:gs pos="100000">
                      <a:srgbClr val="8E52DF"/>
                    </a:gs>
                  </a:gsLst>
                  <a:lin ang="5400000" scaled="1"/>
                </a:gradFill>
              </a:rPr>
              <a:t>point out：         	</a:t>
            </a:r>
            <a:r>
              <a:rPr lang="en-US" altLang="zh-CN" sz="2000" b="1">
                <a:ln w="15875"/>
                <a:gradFill>
                  <a:gsLst>
                    <a:gs pos="25000">
                      <a:srgbClr val="FF566A"/>
                    </a:gs>
                    <a:gs pos="75000">
                      <a:srgbClr val="F6AABA"/>
                    </a:gs>
                    <a:gs pos="0">
                      <a:srgbClr val="EB3A48"/>
                    </a:gs>
                    <a:gs pos="100000">
                      <a:srgbClr val="FFCFD9"/>
                    </a:gs>
                  </a:gsLst>
                  <a:lin ang="18900000" scaled="1"/>
                </a:gradFill>
                <a:effectLst/>
              </a:rPr>
              <a:t>identify, highlight, flag</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a:p>
            <a:pPr>
              <a:lnSpc>
                <a:spcPct val="200000"/>
              </a:lnSpc>
            </a:pPr>
            <a:r>
              <a:rPr lang="en-US" altLang="zh-CN" sz="2000" b="1">
                <a:gradFill>
                  <a:gsLst>
                    <a:gs pos="50000">
                      <a:srgbClr val="3474CB"/>
                    </a:gs>
                    <a:gs pos="0">
                      <a:srgbClr val="03BEC1"/>
                    </a:gs>
                    <a:gs pos="100000">
                      <a:srgbClr val="8E52DF"/>
                    </a:gs>
                  </a:gsLst>
                  <a:lin ang="5400000" scaled="1"/>
                </a:gradFill>
              </a:rPr>
              <a:t>detect：              	</a:t>
            </a:r>
            <a:r>
              <a:rPr lang="en-US" altLang="zh-CN" sz="2000" b="1">
                <a:ln w="15875"/>
                <a:gradFill>
                  <a:gsLst>
                    <a:gs pos="25000">
                      <a:srgbClr val="FF566A"/>
                    </a:gs>
                    <a:gs pos="75000">
                      <a:srgbClr val="F6AABA"/>
                    </a:gs>
                    <a:gs pos="0">
                      <a:srgbClr val="EB3A48"/>
                    </a:gs>
                    <a:gs pos="100000">
                      <a:srgbClr val="FFCFD9"/>
                    </a:gs>
                  </a:gsLst>
                  <a:lin ang="18900000" scaled="1"/>
                </a:gradFill>
                <a:effectLst/>
              </a:rPr>
              <a:t>spot, catch, identify</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a:p>
            <a:pPr>
              <a:lnSpc>
                <a:spcPct val="200000"/>
              </a:lnSpc>
            </a:pPr>
            <a:r>
              <a:rPr lang="en-US" altLang="zh-CN" sz="2000" b="1">
                <a:gradFill>
                  <a:gsLst>
                    <a:gs pos="50000">
                      <a:srgbClr val="3474CB"/>
                    </a:gs>
                    <a:gs pos="0">
                      <a:srgbClr val="03BEC1"/>
                    </a:gs>
                    <a:gs pos="100000">
                      <a:srgbClr val="8E52DF"/>
                    </a:gs>
                  </a:gsLst>
                  <a:lin ang="5400000" scaled="1"/>
                </a:gradFill>
              </a:rPr>
              <a:t>have some concerns：</a:t>
            </a:r>
            <a:r>
              <a:rPr lang="en-US" altLang="zh-CN" sz="2000" b="1">
                <a:ln w="15875"/>
                <a:gradFill>
                  <a:gsLst>
                    <a:gs pos="25000">
                      <a:srgbClr val="FF566A"/>
                    </a:gs>
                    <a:gs pos="75000">
                      <a:srgbClr val="F6AABA"/>
                    </a:gs>
                    <a:gs pos="0">
                      <a:srgbClr val="EB3A48"/>
                    </a:gs>
                    <a:gs pos="100000">
                      <a:srgbClr val="FFCFD9"/>
                    </a:gs>
                  </a:gsLst>
                  <a:lin ang="18900000" scaled="1"/>
                </a:gradFill>
                <a:effectLst/>
              </a:rPr>
              <a:t>feel a bit worried, see some drawbacks</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a:p>
            <a:pPr>
              <a:lnSpc>
                <a:spcPct val="200000"/>
              </a:lnSpc>
            </a:pPr>
            <a:r>
              <a:rPr lang="en-US" altLang="zh-CN" sz="2000" b="1">
                <a:gradFill>
                  <a:gsLst>
                    <a:gs pos="50000">
                      <a:srgbClr val="3474CB"/>
                    </a:gs>
                    <a:gs pos="0">
                      <a:srgbClr val="03BEC1"/>
                    </a:gs>
                    <a:gs pos="100000">
                      <a:srgbClr val="8E52DF"/>
                    </a:gs>
                  </a:gsLst>
                  <a:lin ang="5400000" scaled="1"/>
                </a:gradFill>
              </a:rPr>
              <a:t>chase：             	</a:t>
            </a:r>
            <a:r>
              <a:rPr lang="en-US" altLang="zh-CN" sz="2000" b="1">
                <a:ln w="15875"/>
                <a:gradFill>
                  <a:gsLst>
                    <a:gs pos="25000">
                      <a:srgbClr val="FF566A"/>
                    </a:gs>
                    <a:gs pos="75000">
                      <a:srgbClr val="F6AABA"/>
                    </a:gs>
                    <a:gs pos="0">
                      <a:srgbClr val="EB3A48"/>
                    </a:gs>
                    <a:gs pos="100000">
                      <a:srgbClr val="FFCFD9"/>
                    </a:gs>
                  </a:gsLst>
                  <a:lin ang="18900000" scaled="1"/>
                </a:gradFill>
                <a:effectLst/>
              </a:rPr>
              <a:t>pursue, go after</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a:p>
            <a:pPr>
              <a:lnSpc>
                <a:spcPct val="200000"/>
              </a:lnSpc>
            </a:pPr>
            <a:r>
              <a:rPr lang="en-US" altLang="zh-CN" sz="2000" b="1">
                <a:gradFill>
                  <a:gsLst>
                    <a:gs pos="50000">
                      <a:srgbClr val="3474CB"/>
                    </a:gs>
                    <a:gs pos="0">
                      <a:srgbClr val="03BEC1"/>
                    </a:gs>
                    <a:gs pos="100000">
                      <a:srgbClr val="8E52DF"/>
                    </a:gs>
                  </a:gsLst>
                  <a:lin ang="5400000" scaled="1"/>
                </a:gradFill>
              </a:rPr>
              <a:t>combine A with B：  	</a:t>
            </a:r>
            <a:r>
              <a:rPr lang="en-US" altLang="zh-CN" sz="2000" b="1">
                <a:ln w="15875"/>
                <a:gradFill>
                  <a:gsLst>
                    <a:gs pos="25000">
                      <a:srgbClr val="FF566A"/>
                    </a:gs>
                    <a:gs pos="75000">
                      <a:srgbClr val="F6AABA"/>
                    </a:gs>
                    <a:gs pos="0">
                      <a:srgbClr val="EB3A48"/>
                    </a:gs>
                    <a:gs pos="100000">
                      <a:srgbClr val="FFCFD9"/>
                    </a:gs>
                  </a:gsLst>
                  <a:lin ang="18900000" scaled="1"/>
                </a:gradFill>
                <a:effectLst/>
              </a:rPr>
              <a:t>integrate A and B, use A alongside B</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a:p>
            <a:pPr>
              <a:lnSpc>
                <a:spcPct val="200000"/>
              </a:lnSpc>
            </a:pPr>
            <a:r>
              <a:rPr lang="en-US" altLang="zh-CN" sz="2000" b="1">
                <a:gradFill>
                  <a:gsLst>
                    <a:gs pos="50000">
                      <a:srgbClr val="3474CB"/>
                    </a:gs>
                    <a:gs pos="0">
                      <a:srgbClr val="03BEC1"/>
                    </a:gs>
                    <a:gs pos="100000">
                      <a:srgbClr val="8E52DF"/>
                    </a:gs>
                  </a:gsLst>
                  <a:lin ang="5400000" scaled="1"/>
                </a:gradFill>
              </a:rPr>
              <a:t>take charge of：     	</a:t>
            </a:r>
            <a:r>
              <a:rPr lang="en-US" altLang="zh-CN" sz="2000" b="1">
                <a:ln w="15875"/>
                <a:gradFill>
                  <a:gsLst>
                    <a:gs pos="25000">
                      <a:srgbClr val="FF566A"/>
                    </a:gs>
                    <a:gs pos="75000">
                      <a:srgbClr val="F6AABA"/>
                    </a:gs>
                    <a:gs pos="0">
                      <a:srgbClr val="EB3A48"/>
                    </a:gs>
                    <a:gs pos="100000">
                      <a:srgbClr val="FFCFD9"/>
                    </a:gs>
                  </a:gsLst>
                  <a:lin ang="18900000" scaled="1"/>
                </a:gradFill>
                <a:effectLst/>
              </a:rPr>
              <a:t>handle, be responsible for, manage</a:t>
            </a:r>
            <a:r>
              <a:rPr lang="en-US" altLang="zh-CN" sz="2000" b="1">
                <a:gradFill>
                  <a:gsLst>
                    <a:gs pos="50000">
                      <a:srgbClr val="3474CB"/>
                    </a:gs>
                    <a:gs pos="0">
                      <a:srgbClr val="03BEC1"/>
                    </a:gs>
                    <a:gs pos="100000">
                      <a:srgbClr val="8E52DF"/>
                    </a:gs>
                  </a:gsLst>
                  <a:lin ang="5400000" scaled="1"/>
                </a:gradFill>
              </a:rPr>
              <a:t>	</a:t>
            </a:r>
            <a:endParaRPr lang="zh-CN" altLang="en-US" sz="2000" b="1">
              <a:gradFill>
                <a:gsLst>
                  <a:gs pos="50000">
                    <a:srgbClr val="3474CB"/>
                  </a:gs>
                  <a:gs pos="0">
                    <a:srgbClr val="03BEC1"/>
                  </a:gs>
                  <a:gs pos="100000">
                    <a:srgbClr val="8E52DF"/>
                  </a:gs>
                </a:gsLst>
                <a:lin ang="5400000" scaled="1"/>
              </a:gradFill>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p:cTn id="12"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p:cTn id="17"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6">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 calcmode="lin" valueType="num">
                                      <p:cBhvr>
                                        <p:cTn id="27" dur="1000" fill="hold"/>
                                        <p:tgtEl>
                                          <p:spTgt spid="6">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
                                            <p:txEl>
                                              <p:pRg st="4" end="4"/>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 calcmode="lin" valueType="num">
                                      <p:cBhvr>
                                        <p:cTn id="32" dur="1000" fill="hold"/>
                                        <p:tgtEl>
                                          <p:spTgt spid="6">
                                            <p:txEl>
                                              <p:pRg st="5" end="5"/>
                                            </p:txEl>
                                          </p:spTgt>
                                        </p:tgtEl>
                                        <p:attrNameLst>
                                          <p:attrName>ppt_x</p:attrName>
                                        </p:attrNameLst>
                                      </p:cBhvr>
                                      <p:tavLst>
                                        <p:tav tm="0">
                                          <p:val>
                                            <p:strVal val="#ppt_x-.2"/>
                                          </p:val>
                                        </p:tav>
                                        <p:tav tm="100000">
                                          <p:val>
                                            <p:strVal val="#ppt_x"/>
                                          </p:val>
                                        </p:tav>
                                      </p:tavLst>
                                    </p:anim>
                                    <p:anim calcmode="lin" valueType="num">
                                      <p:cBhvr>
                                        <p:cTn id="33" dur="1000" fill="hold"/>
                                        <p:tgtEl>
                                          <p:spTgt spid="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
                                            <p:txEl>
                                              <p:pRg st="5" end="5"/>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p:cTn id="37" dur="1000" fill="hold"/>
                                        <p:tgtEl>
                                          <p:spTgt spid="6">
                                            <p:txEl>
                                              <p:pRg st="6" end="6"/>
                                            </p:txEl>
                                          </p:spTgt>
                                        </p:tgtEl>
                                        <p:attrNameLst>
                                          <p:attrName>ppt_x</p:attrName>
                                        </p:attrNameLst>
                                      </p:cBhvr>
                                      <p:tavLst>
                                        <p:tav tm="0">
                                          <p:val>
                                            <p:strVal val="#ppt_x-.2"/>
                                          </p:val>
                                        </p:tav>
                                        <p:tav tm="100000">
                                          <p:val>
                                            <p:strVal val="#ppt_x"/>
                                          </p:val>
                                        </p:tav>
                                      </p:tavLst>
                                    </p:anim>
                                    <p:anim calcmode="lin" valueType="num">
                                      <p:cBhvr>
                                        <p:cTn id="38" dur="1000" fill="hold"/>
                                        <p:tgtEl>
                                          <p:spTgt spid="6">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
                                            <p:txEl>
                                              <p:pRg st="6" end="6"/>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 calcmode="lin" valueType="num">
                                      <p:cBhvr>
                                        <p:cTn id="42" dur="1000" fill="hold"/>
                                        <p:tgtEl>
                                          <p:spTgt spid="6">
                                            <p:txEl>
                                              <p:pRg st="7" end="7"/>
                                            </p:txEl>
                                          </p:spTgt>
                                        </p:tgtEl>
                                        <p:attrNameLst>
                                          <p:attrName>ppt_x</p:attrName>
                                        </p:attrNameLst>
                                      </p:cBhvr>
                                      <p:tavLst>
                                        <p:tav tm="0">
                                          <p:val>
                                            <p:strVal val="#ppt_x-.2"/>
                                          </p:val>
                                        </p:tav>
                                        <p:tav tm="100000">
                                          <p:val>
                                            <p:strVal val="#ppt_x"/>
                                          </p:val>
                                        </p:tav>
                                      </p:tavLst>
                                    </p:anim>
                                    <p:anim calcmode="lin" valueType="num">
                                      <p:cBhvr>
                                        <p:cTn id="43" dur="1000" fill="hold"/>
                                        <p:tgtEl>
                                          <p:spTgt spid="6">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37846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a:solidFill>
                  <a:srgbClr val="22C55E"/>
                </a:solidFill>
                <a:latin typeface="汉仪正圆-45W" panose="00020600040101010101" charset="-122"/>
                <a:ea typeface="汉仪正圆-45W" panose="00020600040101010101" charset="-122"/>
                <a:cs typeface="Noto Sans SC" panose="020B0200000000000000" charset="-122"/>
                <a:sym typeface="+mn-ea"/>
              </a:rPr>
              <a:t>句型公式总结</a:t>
            </a:r>
            <a:endParaRPr lang="zh-CN" altLang="en-US" sz="3200" b="1" kern="0">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endParaRPr>
          </a:p>
          <a:p>
            <a:pPr indent="0" algn="l" defTabSz="914400">
              <a:lnSpc>
                <a:spcPct val="125000"/>
              </a:lnSpc>
              <a:spcBef>
                <a:spcPts val="0"/>
              </a:spcBef>
              <a:spcAft>
                <a:spcPts val="0"/>
              </a:spcAft>
              <a:defRPr/>
            </a:pP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265430" y="959485"/>
            <a:ext cx="11607800" cy="5215255"/>
          </a:xfrm>
          <a:prstGeom prst="roundRect">
            <a:avLst>
              <a:gd name="adj" fmla="val 6315"/>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r>
              <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rPr>
              <a:t> </a:t>
            </a:r>
            <a:endPar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文本框 5"/>
          <p:cNvSpPr txBox="1"/>
          <p:nvPr/>
        </p:nvSpPr>
        <p:spPr>
          <a:xfrm>
            <a:off x="445770" y="826135"/>
            <a:ext cx="11300460" cy="5482590"/>
          </a:xfrm>
          <a:prstGeom prst="rect">
            <a:avLst/>
          </a:prstGeom>
          <a:noFill/>
        </p:spPr>
        <p:txBody>
          <a:bodyPr wrap="square" rtlCol="0" anchor="t">
            <a:noAutofit/>
          </a:bodyPr>
          <a:p>
            <a:pPr>
              <a:lnSpc>
                <a:spcPct val="200000"/>
              </a:lnSpc>
            </a:pPr>
            <a:r>
              <a:rPr lang="en-US" altLang="zh-CN" sz="2800" b="1">
                <a:gradFill>
                  <a:gsLst>
                    <a:gs pos="50000">
                      <a:srgbClr val="3474CB"/>
                    </a:gs>
                    <a:gs pos="0">
                      <a:srgbClr val="03BEC1"/>
                    </a:gs>
                    <a:gs pos="100000">
                      <a:srgbClr val="8E52DF"/>
                    </a:gs>
                  </a:gsLst>
                  <a:lin ang="5400000" scaled="1"/>
                </a:gradFill>
              </a:rPr>
              <a:t>This triggered my thinking about the use of AI in education.</a:t>
            </a:r>
            <a:endParaRPr lang="en-US" altLang="zh-CN" sz="2800" b="1">
              <a:gradFill>
                <a:gsLst>
                  <a:gs pos="50000">
                    <a:srgbClr val="3474CB"/>
                  </a:gs>
                  <a:gs pos="0">
                    <a:srgbClr val="03BEC1"/>
                  </a:gs>
                  <a:gs pos="100000">
                    <a:srgbClr val="8E52DF"/>
                  </a:gs>
                </a:gsLst>
                <a:lin ang="5400000" scaled="1"/>
              </a:gradFill>
            </a:endParaRPr>
          </a:p>
          <a:p>
            <a:pPr>
              <a:lnSpc>
                <a:spcPct val="200000"/>
              </a:lnSpc>
            </a:pPr>
            <a:r>
              <a:rPr lang="zh-CN" altLang="en-US" sz="2800" b="1">
                <a:solidFill>
                  <a:schemeClr val="accent6">
                    <a:lumMod val="75000"/>
                  </a:schemeClr>
                </a:solidFill>
                <a:sym typeface="+mn-ea"/>
              </a:rPr>
              <a:t>引出思考:</a:t>
            </a:r>
            <a:r>
              <a:rPr lang="en-US" altLang="zh-CN" sz="2800" b="1">
                <a:gradFill>
                  <a:gsLst>
                    <a:gs pos="51300">
                      <a:srgbClr val="FE5F4A"/>
                    </a:gs>
                    <a:gs pos="0">
                      <a:srgbClr val="DF0303"/>
                    </a:gs>
                    <a:gs pos="100000">
                      <a:srgbClr val="FEA06E"/>
                    </a:gs>
                  </a:gsLst>
                  <a:lin ang="5400000" scaled="1"/>
                </a:gradFill>
                <a:sym typeface="+mn-ea"/>
              </a:rPr>
              <a:t>   This triggered my thinking about...</a:t>
            </a:r>
            <a:endParaRPr lang="en-US" altLang="zh-CN" sz="2800" b="1">
              <a:gradFill>
                <a:gsLst>
                  <a:gs pos="51300">
                    <a:srgbClr val="FE5F4A"/>
                  </a:gs>
                  <a:gs pos="0">
                    <a:srgbClr val="DF0303"/>
                  </a:gs>
                  <a:gs pos="100000">
                    <a:srgbClr val="FEA06E"/>
                  </a:gs>
                </a:gsLst>
                <a:lin ang="5400000" scaled="1"/>
              </a:gradFill>
              <a:sym typeface="+mn-ea"/>
            </a:endParaRPr>
          </a:p>
          <a:p>
            <a:pPr>
              <a:lnSpc>
                <a:spcPct val="200000"/>
              </a:lnSpc>
            </a:pPr>
            <a:endParaRPr lang="en-US" altLang="zh-CN" sz="2800" b="1">
              <a:gradFill>
                <a:gsLst>
                  <a:gs pos="51300">
                    <a:srgbClr val="FE5F4A"/>
                  </a:gs>
                  <a:gs pos="0">
                    <a:srgbClr val="DF0303"/>
                  </a:gs>
                  <a:gs pos="100000">
                    <a:srgbClr val="FEA06E"/>
                  </a:gs>
                </a:gsLst>
                <a:lin ang="5400000" scaled="1"/>
              </a:gradFill>
            </a:endParaRPr>
          </a:p>
          <a:p>
            <a:pPr>
              <a:lnSpc>
                <a:spcPct val="150000"/>
              </a:lnSpc>
            </a:pPr>
            <a:r>
              <a:rPr lang="en-US" altLang="zh-CN" sz="2800" b="1">
                <a:gradFill>
                  <a:gsLst>
                    <a:gs pos="50000">
                      <a:srgbClr val="3474CB"/>
                    </a:gs>
                    <a:gs pos="0">
                      <a:srgbClr val="03BEC1"/>
                    </a:gs>
                    <a:gs pos="100000">
                      <a:srgbClr val="8E52DF"/>
                    </a:gs>
                  </a:gsLst>
                  <a:lin ang="5400000" scaled="1"/>
                </a:gradFill>
              </a:rPr>
              <a:t>It is true that AI evaluation has its advantages. However, I also have some concerns.</a:t>
            </a:r>
            <a:endParaRPr lang="en-US" altLang="zh-CN" sz="2800" b="1">
              <a:gradFill>
                <a:gsLst>
                  <a:gs pos="50000">
                    <a:srgbClr val="3474CB"/>
                  </a:gs>
                  <a:gs pos="0">
                    <a:srgbClr val="03BEC1"/>
                  </a:gs>
                  <a:gs pos="100000">
                    <a:srgbClr val="8E52DF"/>
                  </a:gs>
                </a:gsLst>
                <a:lin ang="5400000" scaled="1"/>
              </a:gradFill>
            </a:endParaRPr>
          </a:p>
          <a:p>
            <a:pPr>
              <a:lnSpc>
                <a:spcPct val="150000"/>
              </a:lnSpc>
            </a:pPr>
            <a:r>
              <a:rPr lang="zh-CN" altLang="en-US" sz="2800" b="1">
                <a:solidFill>
                  <a:schemeClr val="accent6">
                    <a:lumMod val="75000"/>
                  </a:schemeClr>
                </a:solidFill>
                <a:sym typeface="+mn-ea"/>
              </a:rPr>
              <a:t>先扬后抑:  </a:t>
            </a:r>
            <a:r>
              <a:rPr lang="en-US" altLang="zh-CN" sz="2800" b="1">
                <a:gradFill>
                  <a:gsLst>
                    <a:gs pos="50000">
                      <a:srgbClr val="3474CB"/>
                    </a:gs>
                    <a:gs pos="0">
                      <a:srgbClr val="03BEC1"/>
                    </a:gs>
                    <a:gs pos="100000">
                      <a:srgbClr val="8E52DF"/>
                    </a:gs>
                  </a:gsLst>
                  <a:lin ang="5400000" scaled="1"/>
                </a:gradFill>
                <a:sym typeface="+mn-ea"/>
              </a:rPr>
              <a:t>  </a:t>
            </a:r>
            <a:r>
              <a:rPr lang="en-US" altLang="zh-CN" sz="2800" b="1">
                <a:gradFill>
                  <a:gsLst>
                    <a:gs pos="51300">
                      <a:srgbClr val="FE5F4A"/>
                    </a:gs>
                    <a:gs pos="0">
                      <a:srgbClr val="DF0303"/>
                    </a:gs>
                    <a:gs pos="100000">
                      <a:srgbClr val="FEA06E"/>
                    </a:gs>
                  </a:gsLst>
                  <a:lin ang="5400000" scaled="1"/>
                </a:gradFill>
                <a:sym typeface="+mn-ea"/>
              </a:rPr>
              <a:t>It is true that..., however, I also have some concerns.</a:t>
            </a:r>
            <a:endParaRPr lang="en-US" altLang="zh-CN" sz="2800" b="1">
              <a:gradFill>
                <a:gsLst>
                  <a:gs pos="51300">
                    <a:srgbClr val="FE5F4A"/>
                  </a:gs>
                  <a:gs pos="0">
                    <a:srgbClr val="DF0303"/>
                  </a:gs>
                  <a:gs pos="100000">
                    <a:srgbClr val="FEA06E"/>
                  </a:gs>
                </a:gsLst>
                <a:lin ang="5400000" scaled="1"/>
              </a:gradFill>
            </a:endParaRPr>
          </a:p>
          <a:p>
            <a:pPr>
              <a:lnSpc>
                <a:spcPct val="150000"/>
              </a:lnSpc>
            </a:pPr>
            <a:endParaRPr lang="zh-CN" altLang="en-US" sz="2800" b="1">
              <a:gradFill>
                <a:gsLst>
                  <a:gs pos="50000">
                    <a:srgbClr val="3474CB"/>
                  </a:gs>
                  <a:gs pos="0">
                    <a:srgbClr val="03BEC1"/>
                  </a:gs>
                  <a:gs pos="100000">
                    <a:srgbClr val="8E52DF"/>
                  </a:gs>
                </a:gsLst>
                <a:lin ang="5400000" scaled="1"/>
              </a:gradFill>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6">
                                            <p:txEl>
                                              <p:pRg st="3" end="3"/>
                                            </p:txEl>
                                          </p:spTgt>
                                        </p:tgtEl>
                                        <p:attrNameLst>
                                          <p:attrName>style.visibility</p:attrName>
                                        </p:attrNameLst>
                                      </p:cBhvr>
                                      <p:to>
                                        <p:strVal val="visible"/>
                                      </p:to>
                                    </p:set>
                                    <p:anim calcmode="discrete" valueType="clr">
                                      <p:cBhvr override="childStyle">
                                        <p:cTn id="21" dur="80"/>
                                        <p:tgtEl>
                                          <p:spTgt spid="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6">
                                            <p:txEl>
                                              <p:pRg st="3" end="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animEffect transition="in" filter="fade">
                                      <p:cBhvr>
                                        <p:cTn id="28" dur="1000"/>
                                        <p:tgtEl>
                                          <p:spTgt spid="6">
                                            <p:txEl>
                                              <p:pRg st="4" end="4"/>
                                            </p:txEl>
                                          </p:spTgt>
                                        </p:tgtEl>
                                      </p:cBhvr>
                                    </p:animEffect>
                                    <p:anim calcmode="lin" valueType="num">
                                      <p:cBhvr>
                                        <p:cTn id="2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Part 1: Introduction: The New Challenge of Writing in the AI Era</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5" name="AutoShape 5"/>
          <p:cNvSpPr/>
          <p:nvPr/>
        </p:nvSpPr>
        <p:spPr>
          <a:xfrm>
            <a:off x="570230" y="1583690"/>
            <a:ext cx="11243945" cy="5152390"/>
          </a:xfrm>
          <a:prstGeom prst="roundRect">
            <a:avLst>
              <a:gd name="adj" fmla="val 3529"/>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AutoShape 6"/>
          <p:cNvSpPr/>
          <p:nvPr/>
        </p:nvSpPr>
        <p:spPr>
          <a:xfrm>
            <a:off x="865505" y="1741170"/>
            <a:ext cx="8691245" cy="5334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000" b="1" i="0" u="none" strike="noStrike" kern="0">
                <a:solidFill>
                  <a:srgbClr val="22C55E"/>
                </a:solidFill>
                <a:latin typeface="汉仪正圆-45W" panose="00020600040101010101" charset="-122"/>
                <a:ea typeface="汉仪正圆-45W" panose="00020600040101010101" charset="-122"/>
                <a:cs typeface="Poppins"/>
                <a:sym typeface="Poppins"/>
              </a:rPr>
              <a:t>🎓 课堂场景引入</a:t>
            </a:r>
            <a:endParaRPr lang="en-US" sz="2000" b="1" i="0" u="none" strike="noStrike" kern="0">
              <a:solidFill>
                <a:srgbClr val="22C55E"/>
              </a:solidFill>
              <a:latin typeface="汉仪正圆-45W" panose="00020600040101010101" charset="-122"/>
              <a:ea typeface="汉仪正圆-45W" panose="00020600040101010101" charset="-122"/>
              <a:cs typeface="Poppins"/>
              <a:sym typeface="Poppins"/>
            </a:endParaRPr>
          </a:p>
        </p:txBody>
      </p:sp>
      <p:sp>
        <p:nvSpPr>
          <p:cNvPr id="7" name="AutoShape 7"/>
          <p:cNvSpPr/>
          <p:nvPr/>
        </p:nvSpPr>
        <p:spPr>
          <a:xfrm>
            <a:off x="762000" y="2308225"/>
            <a:ext cx="10540365" cy="108712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defRPr/>
            </a:pPr>
            <a:r>
              <a:rPr lang="en-US" sz="2400" b="1" i="0" u="none" strike="noStrike" kern="0">
                <a:solidFill>
                  <a:srgbClr val="1F2937"/>
                </a:solidFill>
                <a:latin typeface="汉仪正圆-45W" panose="00020600040101010101" charset="-122"/>
                <a:ea typeface="汉仪正圆-45W" panose="00020600040101010101" charset="-122"/>
                <a:cs typeface="Poppins"/>
                <a:sym typeface="Poppins"/>
              </a:rPr>
              <a:t>🤔 想象一下：</a:t>
            </a:r>
            <a:r>
              <a:rPr lang="en-US" sz="2000" b="1" i="0" u="none" strike="noStrike" kern="0">
                <a:solidFill>
                  <a:srgbClr val="4B5563"/>
                </a:solidFill>
                <a:latin typeface="汉仪正圆-45W" panose="00020600040101010101" charset="-122"/>
                <a:ea typeface="汉仪正圆-45W" panose="00020600040101010101" charset="-122"/>
                <a:cs typeface="Poppins"/>
                <a:sym typeface="Poppins"/>
              </a:rPr>
              <a:t>上周，外教Chris在课堂上使用了AI工具来批改大家的演讲稿。面对这种情况，你会有什么想法？</a:t>
            </a:r>
            <a:endParaRPr lang="en-US" sz="2000" b="1"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8" name="AutoShape 8"/>
          <p:cNvSpPr/>
          <p:nvPr/>
        </p:nvSpPr>
        <p:spPr>
          <a:xfrm>
            <a:off x="3697605" y="3167380"/>
            <a:ext cx="3531870" cy="1673860"/>
          </a:xfrm>
          <a:prstGeom prst="roundRect">
            <a:avLst>
              <a:gd name="adj" fmla="val 8888"/>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9" name="AutoShape 9"/>
          <p:cNvSpPr/>
          <p:nvPr/>
        </p:nvSpPr>
        <p:spPr>
          <a:xfrm>
            <a:off x="3813810" y="3063875"/>
            <a:ext cx="3244215" cy="177673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17000"/>
              </a:lnSpc>
              <a:spcBef>
                <a:spcPts val="0"/>
              </a:spcBef>
              <a:spcAft>
                <a:spcPts val="0"/>
              </a:spcAft>
              <a:defRPr/>
            </a:pPr>
            <a:r>
              <a:rPr lang="en-US" altLang="zh-CN" sz="2400" b="1" i="0" u="none" strike="noStrike" kern="0">
                <a:solidFill>
                  <a:srgbClr val="15803D"/>
                </a:solidFill>
                <a:latin typeface="汉仪正圆-45W" panose="00020600040101010101" charset="-122"/>
                <a:ea typeface="汉仪正圆-45W" panose="00020600040101010101" charset="-122"/>
                <a:cs typeface="Poppins"/>
                <a:sym typeface="Poppins"/>
              </a:rPr>
              <a:t>How would you think?</a:t>
            </a:r>
            <a:endParaRPr lang="en-US" sz="1600" b="0" i="0" u="none" strike="noStrike" kern="0">
              <a:solidFill>
                <a:srgbClr val="1F2329"/>
              </a:solidFill>
              <a:latin typeface="汉仪正圆-45W" panose="00020600040101010101" charset="-122"/>
              <a:ea typeface="汉仪正圆-45W" panose="00020600040101010101" charset="-122"/>
              <a:cs typeface="Poppins"/>
              <a:sym typeface="Poppins"/>
            </a:endParaRPr>
          </a:p>
          <a:p>
            <a:pPr indent="0" algn="ctr" defTabSz="914400">
              <a:lnSpc>
                <a:spcPct val="117000"/>
              </a:lnSpc>
              <a:spcBef>
                <a:spcPts val="0"/>
              </a:spcBef>
              <a:spcAft>
                <a:spcPts val="0"/>
              </a:spcAft>
              <a:defRPr/>
            </a:pPr>
            <a:r>
              <a:rPr lang="en-US" altLang="zh-CN" sz="2200" b="0" i="0" u="none" strike="noStrike" kern="0">
                <a:solidFill>
                  <a:srgbClr val="374151"/>
                </a:solidFill>
                <a:latin typeface="汉仪正圆-45W" panose="00020600040101010101" charset="-122"/>
                <a:ea typeface="汉仪正圆-45W" panose="00020600040101010101" charset="-122"/>
                <a:cs typeface="Poppins"/>
                <a:sym typeface="Poppins"/>
              </a:rPr>
              <a:t>Novel and efficient?</a:t>
            </a:r>
            <a:endParaRPr lang="en-US" altLang="zh-CN" sz="2200" b="0" i="0" u="none" strike="noStrike" kern="0">
              <a:solidFill>
                <a:srgbClr val="374151"/>
              </a:solidFill>
              <a:latin typeface="汉仪正圆-45W" panose="00020600040101010101" charset="-122"/>
              <a:ea typeface="汉仪正圆-45W" panose="00020600040101010101" charset="-122"/>
              <a:cs typeface="Poppins"/>
              <a:sym typeface="Poppins"/>
            </a:endParaRPr>
          </a:p>
          <a:p>
            <a:pPr indent="0" algn="ctr" defTabSz="914400">
              <a:lnSpc>
                <a:spcPct val="117000"/>
              </a:lnSpc>
              <a:spcBef>
                <a:spcPts val="0"/>
              </a:spcBef>
              <a:spcAft>
                <a:spcPts val="0"/>
              </a:spcAft>
              <a:defRPr/>
            </a:pPr>
            <a:r>
              <a:rPr lang="en-US" altLang="zh-CN" sz="2200" b="0" i="0" u="none" strike="noStrike" kern="0">
                <a:solidFill>
                  <a:srgbClr val="374151"/>
                </a:solidFill>
                <a:latin typeface="汉仪正圆-45W" panose="00020600040101010101" charset="-122"/>
                <a:ea typeface="汉仪正圆-45W" panose="00020600040101010101" charset="-122"/>
                <a:cs typeface="Poppins"/>
                <a:sym typeface="Poppins"/>
              </a:rPr>
              <a:t>Or somewhat worried?</a:t>
            </a:r>
            <a:endParaRPr lang="en-US" sz="2200" b="0" i="0" u="none" strike="noStrike" kern="0">
              <a:solidFill>
                <a:srgbClr val="374151"/>
              </a:solidFill>
              <a:latin typeface="汉仪正圆-45W" panose="00020600040101010101" charset="-122"/>
              <a:ea typeface="汉仪正圆-45W" panose="00020600040101010101" charset="-122"/>
              <a:cs typeface="Poppins"/>
              <a:sym typeface="Poppins"/>
            </a:endParaRPr>
          </a:p>
        </p:txBody>
      </p:sp>
      <p:sp>
        <p:nvSpPr>
          <p:cNvPr id="10" name="AutoShape 10"/>
          <p:cNvSpPr/>
          <p:nvPr/>
        </p:nvSpPr>
        <p:spPr>
          <a:xfrm>
            <a:off x="7335520" y="3166745"/>
            <a:ext cx="4193540" cy="1675130"/>
          </a:xfrm>
          <a:prstGeom prst="roundRect">
            <a:avLst>
              <a:gd name="adj" fmla="val 8888"/>
            </a:avLst>
          </a:prstGeom>
          <a:solidFill>
            <a:srgbClr val="EFF6FF">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1" name="AutoShape 11"/>
          <p:cNvSpPr/>
          <p:nvPr/>
        </p:nvSpPr>
        <p:spPr>
          <a:xfrm>
            <a:off x="7403465" y="3395345"/>
            <a:ext cx="3943350" cy="1334135"/>
          </a:xfrm>
          <a:prstGeom prst="rect">
            <a:avLst/>
          </a:prstGeom>
          <a:noFill/>
          <a:ln w="12700" cap="flat" cmpd="sng">
            <a:noFill/>
            <a:prstDash val="solid"/>
            <a:round/>
          </a:ln>
        </p:spPr>
        <p:txBody>
          <a:bodyPr vert="horz" wrap="square" lIns="0" tIns="0" rIns="0" bIns="0" rtlCol="0" anchor="ctr" anchorCtr="0"/>
          <a:lstStyle/>
          <a:p>
            <a:pPr indent="0" algn="ctr" defTabSz="914400">
              <a:lnSpc>
                <a:spcPct val="117000"/>
              </a:lnSpc>
              <a:spcBef>
                <a:spcPts val="0"/>
              </a:spcBef>
              <a:spcAft>
                <a:spcPts val="0"/>
              </a:spcAft>
              <a:defRPr/>
            </a:pPr>
            <a:r>
              <a:rPr lang="en-US" sz="2400" b="1" i="0" u="none" strike="noStrike" kern="0">
                <a:solidFill>
                  <a:srgbClr val="1D4ED8"/>
                </a:solidFill>
                <a:latin typeface="汉仪正圆-45W" panose="00020600040101010101" charset="-122"/>
                <a:ea typeface="汉仪正圆-45W" panose="00020600040101010101" charset="-122"/>
                <a:cs typeface="Poppins"/>
                <a:sym typeface="Poppins"/>
              </a:rPr>
              <a:t>What would you do?</a:t>
            </a:r>
            <a:endParaRPr lang="en-US" sz="2400" b="1" i="0" u="none" strike="noStrike" kern="0">
              <a:solidFill>
                <a:srgbClr val="1D4ED8"/>
              </a:solidFill>
              <a:latin typeface="汉仪正圆-45W" panose="00020600040101010101" charset="-122"/>
              <a:ea typeface="汉仪正圆-45W" panose="00020600040101010101" charset="-122"/>
              <a:cs typeface="Poppins"/>
              <a:sym typeface="Poppins"/>
            </a:endParaRPr>
          </a:p>
          <a:p>
            <a:pPr indent="0" algn="ctr" defTabSz="914400">
              <a:lnSpc>
                <a:spcPct val="117000"/>
              </a:lnSpc>
              <a:spcBef>
                <a:spcPts val="0"/>
              </a:spcBef>
              <a:spcAft>
                <a:spcPts val="0"/>
              </a:spcAft>
              <a:defRPr/>
            </a:pPr>
            <a:r>
              <a:rPr lang="en-US" altLang="zh-CN" sz="2200" b="0" i="0" u="none" strike="noStrike" kern="0">
                <a:solidFill>
                  <a:srgbClr val="374151"/>
                </a:solidFill>
                <a:latin typeface="汉仪正圆-45W" panose="00020600040101010101" charset="-122"/>
                <a:ea typeface="汉仪正圆-45W" panose="00020600040101010101" charset="-122"/>
                <a:cs typeface="Poppins"/>
                <a:sym typeface="Poppins"/>
              </a:rPr>
              <a:t>Directly criticize?</a:t>
            </a:r>
            <a:endParaRPr lang="en-US" altLang="zh-CN" sz="2200" b="0" i="0" u="none" strike="noStrike" kern="0">
              <a:solidFill>
                <a:srgbClr val="374151"/>
              </a:solidFill>
              <a:latin typeface="汉仪正圆-45W" panose="00020600040101010101" charset="-122"/>
              <a:ea typeface="汉仪正圆-45W" panose="00020600040101010101" charset="-122"/>
              <a:cs typeface="Poppins"/>
              <a:sym typeface="Poppins"/>
            </a:endParaRPr>
          </a:p>
          <a:p>
            <a:pPr indent="0" algn="ctr" defTabSz="914400">
              <a:lnSpc>
                <a:spcPct val="117000"/>
              </a:lnSpc>
              <a:spcBef>
                <a:spcPts val="0"/>
              </a:spcBef>
              <a:spcAft>
                <a:spcPts val="0"/>
              </a:spcAft>
              <a:defRPr/>
            </a:pPr>
            <a:r>
              <a:rPr lang="en-US" altLang="zh-CN" sz="2200" b="0" i="0" u="none" strike="noStrike" kern="0">
                <a:solidFill>
                  <a:srgbClr val="374151"/>
                </a:solidFill>
                <a:latin typeface="汉仪正圆-45W" panose="00020600040101010101" charset="-122"/>
                <a:ea typeface="汉仪正圆-45W" panose="00020600040101010101" charset="-122"/>
                <a:cs typeface="Poppins"/>
                <a:sym typeface="Poppins"/>
              </a:rPr>
              <a:t>Or choose a more subtle way ?</a:t>
            </a:r>
            <a:endParaRPr lang="en-US" altLang="zh-CN" sz="2200" b="0" i="0" u="none" strike="noStrike" kern="0">
              <a:solidFill>
                <a:srgbClr val="374151"/>
              </a:solidFill>
              <a:latin typeface="汉仪正圆-45W" panose="00020600040101010101" charset="-122"/>
              <a:ea typeface="汉仪正圆-45W" panose="00020600040101010101" charset="-122"/>
              <a:cs typeface="Poppins"/>
              <a:sym typeface="Poppins"/>
            </a:endParaRPr>
          </a:p>
        </p:txBody>
      </p:sp>
      <p:sp>
        <p:nvSpPr>
          <p:cNvPr id="12" name="AutoShape 12"/>
          <p:cNvSpPr/>
          <p:nvPr/>
        </p:nvSpPr>
        <p:spPr>
          <a:xfrm>
            <a:off x="3744595" y="5045075"/>
            <a:ext cx="7784465" cy="1482725"/>
          </a:xfrm>
          <a:prstGeom prst="roundRect">
            <a:avLst>
              <a:gd name="adj" fmla="val 11428"/>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3" name="AutoShape 13"/>
          <p:cNvSpPr/>
          <p:nvPr/>
        </p:nvSpPr>
        <p:spPr>
          <a:xfrm>
            <a:off x="3858895" y="5166360"/>
            <a:ext cx="7487920" cy="1263015"/>
          </a:xfrm>
          <a:prstGeom prst="rect">
            <a:avLst/>
          </a:prstGeom>
          <a:noFill/>
          <a:ln w="12700" cap="flat" cmpd="sng">
            <a:noFill/>
            <a:prstDash val="solid"/>
            <a:round/>
          </a:ln>
        </p:spPr>
        <p:txBody>
          <a:bodyPr vert="horz" wrap="square" lIns="0" tIns="0" rIns="0" bIns="0" rtlCol="0" anchor="ctr" anchorCtr="0"/>
          <a:lstStyle/>
          <a:p>
            <a:pPr indent="0" algn="ctr" defTabSz="914400">
              <a:lnSpc>
                <a:spcPct val="150000"/>
              </a:lnSpc>
              <a:spcBef>
                <a:spcPts val="0"/>
              </a:spcBef>
              <a:spcAft>
                <a:spcPts val="0"/>
              </a:spcAft>
              <a:defRPr/>
            </a:pPr>
            <a:r>
              <a:rPr lang="en-US" sz="2000" b="0" i="0" u="none" strike="noStrike" kern="0">
                <a:solidFill>
                  <a:srgbClr val="FFFFFF"/>
                </a:solidFill>
                <a:latin typeface="汉仪正圆-45W" panose="00020600040101010101" charset="-122"/>
                <a:ea typeface="汉仪正圆-45W" panose="00020600040101010101" charset="-122"/>
                <a:cs typeface="Poppins"/>
                <a:sym typeface="Poppins"/>
              </a:rPr>
              <a:t>今天，我们通过剖析一封学生邮件，来学习</a:t>
            </a:r>
            <a:r>
              <a:rPr lang="zh-CN" altLang="en-US" sz="2000" b="0" i="0" u="none" strike="noStrike" kern="0">
                <a:solidFill>
                  <a:srgbClr val="FFFFFF"/>
                </a:solidFill>
                <a:latin typeface="汉仪正圆-45W" panose="00020600040101010101" charset="-122"/>
                <a:ea typeface="汉仪正圆-45W" panose="00020600040101010101" charset="-122"/>
                <a:cs typeface="Poppins"/>
                <a:sym typeface="Poppins"/>
              </a:rPr>
              <a:t>实用类写作</a:t>
            </a:r>
            <a:r>
              <a:rPr lang="en-US" sz="2000" b="0" i="0" u="none" strike="noStrike" kern="0">
                <a:solidFill>
                  <a:srgbClr val="FFFFFF"/>
                </a:solidFill>
                <a:latin typeface="汉仪正圆-45W" panose="00020600040101010101" charset="-122"/>
                <a:ea typeface="汉仪正圆-45W" panose="00020600040101010101" charset="-122"/>
                <a:cs typeface="Poppins"/>
                <a:sym typeface="Poppins"/>
              </a:rPr>
              <a:t>的核心——</a:t>
            </a:r>
            <a:endParaRPr lang="en-US" sz="2400" b="1" i="0" u="none" strike="noStrike" kern="0">
              <a:solidFill>
                <a:srgbClr val="FFFFFF"/>
              </a:solidFill>
              <a:latin typeface="汉仪正圆-45W" panose="00020600040101010101" charset="-122"/>
              <a:ea typeface="汉仪正圆-45W" panose="00020600040101010101" charset="-122"/>
              <a:cs typeface="Poppins"/>
              <a:sym typeface="Poppins"/>
            </a:endParaRPr>
          </a:p>
          <a:p>
            <a:pPr indent="0" algn="ctr" defTabSz="914400">
              <a:lnSpc>
                <a:spcPct val="150000"/>
              </a:lnSpc>
              <a:spcBef>
                <a:spcPts val="0"/>
              </a:spcBef>
              <a:spcAft>
                <a:spcPts val="0"/>
              </a:spcAft>
              <a:defRPr/>
            </a:pPr>
            <a:r>
              <a:rPr lang="en-US" sz="2400" b="1" i="0" u="none" strike="noStrike" kern="0">
                <a:solidFill>
                  <a:srgbClr val="FFFFFF"/>
                </a:solidFill>
                <a:latin typeface="汉仪正圆-45W" panose="00020600040101010101" charset="-122"/>
                <a:ea typeface="汉仪正圆-45W" panose="00020600040101010101" charset="-122"/>
                <a:cs typeface="Poppins"/>
                <a:sym typeface="Poppins"/>
              </a:rPr>
              <a:t>“受众中心” (Audience-Centeredness)</a:t>
            </a:r>
            <a:endParaRPr lang="en-US" sz="2400" b="1" i="0" u="none" strike="noStrike" kern="0">
              <a:solidFill>
                <a:srgbClr val="FFFFFF"/>
              </a:solidFill>
              <a:latin typeface="汉仪正圆-45W" panose="00020600040101010101" charset="-122"/>
              <a:ea typeface="汉仪正圆-45W" panose="00020600040101010101" charset="-122"/>
              <a:cs typeface="Poppins"/>
              <a:sym typeface="Poppins"/>
            </a:endParaRPr>
          </a:p>
        </p:txBody>
      </p:sp>
      <p:pic>
        <p:nvPicPr>
          <p:cNvPr id="4" name="Picture 4"/>
          <p:cNvPicPr>
            <a:picLocks noChangeAspect="1"/>
          </p:cNvPicPr>
          <p:nvPr/>
        </p:nvPicPr>
        <p:blipFill>
          <a:blip r:embed="rId2"/>
          <a:srcRect l="12745" r="12745"/>
          <a:stretch>
            <a:fillRect/>
          </a:stretch>
        </p:blipFill>
        <p:spPr>
          <a:xfrm>
            <a:off x="614680" y="4145280"/>
            <a:ext cx="2838450" cy="2540000"/>
          </a:xfrm>
          <a:prstGeom prst="roundRect">
            <a:avLst>
              <a:gd name="adj" fmla="val 4705"/>
            </a:avLst>
          </a:prstGeom>
          <a:noFill/>
          <a:ln w="25400" cap="flat" cmpd="sng">
            <a:noFill/>
            <a:prstDash val="solid"/>
            <a:round/>
          </a:ln>
          <a:effectLst>
            <a:outerShdw blurRad="444500" dist="190500" dir="2700000" algn="tl" rotWithShape="0">
              <a:srgbClr val="000000">
                <a:alpha val="25000"/>
              </a:srgbClr>
            </a:outerShdw>
          </a:effectLst>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p:cTn id="14" dur="1000" fill="hold"/>
                                        <p:tgtEl>
                                          <p:spTgt spid="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
                                            <p:txEl>
                                              <p:pRg st="1" end="1"/>
                                            </p:txEl>
                                          </p:spTgt>
                                        </p:tgtEl>
                                      </p:cBhvr>
                                    </p:animEffect>
                                  </p:childTnLst>
                                </p:cTn>
                              </p:par>
                              <p:par>
                                <p:cTn id="17" presetID="55" presetClass="entr" presetSubtype="0" fill="hold"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p:cTn id="19" dur="1000" fill="hold"/>
                                        <p:tgtEl>
                                          <p:spTgt spid="9">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9">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9">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 calcmode="lin" valueType="num">
                                      <p:cBhvr>
                                        <p:cTn id="26" dur="1000" fill="hold"/>
                                        <p:tgtEl>
                                          <p:spTgt spid="11">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1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11">
                                            <p:txEl>
                                              <p:pRg st="1" end="1"/>
                                            </p:txEl>
                                          </p:spTgt>
                                        </p:tgtEl>
                                        <p:attrNameLst>
                                          <p:attrName>style.visibility</p:attrName>
                                        </p:attrNameLst>
                                      </p:cBhvr>
                                      <p:to>
                                        <p:strVal val="visible"/>
                                      </p:to>
                                    </p:set>
                                    <p:anim calcmode="lin" valueType="num">
                                      <p:cBhvr>
                                        <p:cTn id="33" dur="1000" fill="hold"/>
                                        <p:tgtEl>
                                          <p:spTgt spid="11">
                                            <p:txEl>
                                              <p:pRg st="1" end="1"/>
                                            </p:txEl>
                                          </p:spTgt>
                                        </p:tgtEl>
                                        <p:attrNameLst>
                                          <p:attrName>ppt_x</p:attrName>
                                        </p:attrNameLst>
                                      </p:cBhvr>
                                      <p:tavLst>
                                        <p:tav tm="0">
                                          <p:val>
                                            <p:strVal val="#ppt_x-.2"/>
                                          </p:val>
                                        </p:tav>
                                        <p:tav tm="100000">
                                          <p:val>
                                            <p:strVal val="#ppt_x"/>
                                          </p:val>
                                        </p:tav>
                                      </p:tavLst>
                                    </p:anim>
                                    <p:anim calcmode="lin" valueType="num">
                                      <p:cBhvr>
                                        <p:cTn id="34" dur="1000" fill="hold"/>
                                        <p:tgtEl>
                                          <p:spTgt spid="1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1">
                                            <p:txEl>
                                              <p:pRg st="1" end="1"/>
                                            </p:txEl>
                                          </p:spTgt>
                                        </p:tgtEl>
                                      </p:cBhvr>
                                    </p:animEffect>
                                  </p:childTnLst>
                                </p:cTn>
                              </p:par>
                              <p:par>
                                <p:cTn id="36" presetID="55" presetClass="entr" presetSubtype="0" fill="hold" nodeType="withEffect">
                                  <p:stCondLst>
                                    <p:cond delay="0"/>
                                  </p:stCondLst>
                                  <p:childTnLst>
                                    <p:set>
                                      <p:cBhvr>
                                        <p:cTn id="37" dur="1" fill="hold">
                                          <p:stCondLst>
                                            <p:cond delay="0"/>
                                          </p:stCondLst>
                                        </p:cTn>
                                        <p:tgtEl>
                                          <p:spTgt spid="11">
                                            <p:txEl>
                                              <p:pRg st="2" end="2"/>
                                            </p:txEl>
                                          </p:spTgt>
                                        </p:tgtEl>
                                        <p:attrNameLst>
                                          <p:attrName>style.visibility</p:attrName>
                                        </p:attrNameLst>
                                      </p:cBhvr>
                                      <p:to>
                                        <p:strVal val="visible"/>
                                      </p:to>
                                    </p:set>
                                    <p:anim calcmode="lin" valueType="num">
                                      <p:cBhvr>
                                        <p:cTn id="38" dur="1000" fill="hold"/>
                                        <p:tgtEl>
                                          <p:spTgt spid="11">
                                            <p:txEl>
                                              <p:pRg st="2" end="2"/>
                                            </p:txEl>
                                          </p:spTgt>
                                        </p:tgtEl>
                                        <p:attrNameLst>
                                          <p:attrName>ppt_w</p:attrName>
                                        </p:attrNameLst>
                                      </p:cBhvr>
                                      <p:tavLst>
                                        <p:tav tm="0">
                                          <p:val>
                                            <p:strVal val="#ppt_w*0.70"/>
                                          </p:val>
                                        </p:tav>
                                        <p:tav tm="100000">
                                          <p:val>
                                            <p:strVal val="#ppt_w"/>
                                          </p:val>
                                        </p:tav>
                                      </p:tavLst>
                                    </p:anim>
                                    <p:anim calcmode="lin" valueType="num">
                                      <p:cBhvr>
                                        <p:cTn id="39" dur="1000" fill="hold"/>
                                        <p:tgtEl>
                                          <p:spTgt spid="11">
                                            <p:txEl>
                                              <p:pRg st="2" end="2"/>
                                            </p:txEl>
                                          </p:spTgt>
                                        </p:tgtEl>
                                        <p:attrNameLst>
                                          <p:attrName>ppt_h</p:attrName>
                                        </p:attrNameLst>
                                      </p:cBhvr>
                                      <p:tavLst>
                                        <p:tav tm="0">
                                          <p:val>
                                            <p:strVal val="#ppt_h"/>
                                          </p:val>
                                        </p:tav>
                                        <p:tav tm="100000">
                                          <p:val>
                                            <p:strVal val="#ppt_h"/>
                                          </p:val>
                                        </p:tav>
                                      </p:tavLst>
                                    </p:anim>
                                    <p:animEffect transition="in" filter="fade">
                                      <p:cBhvr>
                                        <p:cTn id="40" dur="1000"/>
                                        <p:tgtEl>
                                          <p:spTgt spid="11">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nodeType="clickEffect">
                                  <p:stCondLst>
                                    <p:cond delay="0"/>
                                  </p:stCondLst>
                                  <p:childTnLst>
                                    <p:set>
                                      <p:cBhvr>
                                        <p:cTn id="44" dur="1" fill="hold">
                                          <p:stCondLst>
                                            <p:cond delay="0"/>
                                          </p:stCondLst>
                                        </p:cTn>
                                        <p:tgtEl>
                                          <p:spTgt spid="13">
                                            <p:txEl>
                                              <p:pRg st="0" end="0"/>
                                            </p:txEl>
                                          </p:spTgt>
                                        </p:tgtEl>
                                        <p:attrNameLst>
                                          <p:attrName>style.visibility</p:attrName>
                                        </p:attrNameLst>
                                      </p:cBhvr>
                                      <p:to>
                                        <p:strVal val="visible"/>
                                      </p:to>
                                    </p:set>
                                    <p:animEffect transition="in" filter="strips(downLeft)">
                                      <p:cBhvr>
                                        <p:cTn id="45" dur="500"/>
                                        <p:tgtEl>
                                          <p:spTgt spid="13">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3">
                                            <p:txEl>
                                              <p:pRg st="1" end="1"/>
                                            </p:txEl>
                                          </p:spTgt>
                                        </p:tgtEl>
                                        <p:attrNameLst>
                                          <p:attrName>style.visibility</p:attrName>
                                        </p:attrNameLst>
                                      </p:cBhvr>
                                      <p:to>
                                        <p:strVal val="visible"/>
                                      </p:to>
                                    </p:set>
                                    <p:animEffect transition="in" filter="fade">
                                      <p:cBhvr>
                                        <p:cTn id="50" dur="1000"/>
                                        <p:tgtEl>
                                          <p:spTgt spid="13">
                                            <p:txEl>
                                              <p:pRg st="1" end="1"/>
                                            </p:txEl>
                                          </p:spTgt>
                                        </p:tgtEl>
                                      </p:cBhvr>
                                    </p:animEffect>
                                    <p:anim calcmode="lin" valueType="num">
                                      <p:cBhvr>
                                        <p:cTn id="51"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52" dur="10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45148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zh-CN" altLang="en-US" sz="3200" b="1">
                <a:solidFill>
                  <a:srgbClr val="22C55E"/>
                </a:solidFill>
                <a:latin typeface="汉仪正圆-45W" panose="00020600040101010101" charset="-122"/>
                <a:ea typeface="汉仪正圆-45W" panose="00020600040101010101" charset="-122"/>
                <a:cs typeface="Noto Sans SC" panose="020B0200000000000000" charset="-122"/>
                <a:sym typeface="+mn-ea"/>
              </a:rPr>
              <a:t>句型公式总结</a:t>
            </a:r>
            <a:endParaRPr lang="zh-CN" altLang="en-US" sz="3200" b="1" kern="0">
              <a:solidFill>
                <a:srgbClr val="22C55E"/>
              </a:solidFill>
              <a:latin typeface="汉仪正圆-45W" panose="00020600040101010101" charset="-122"/>
              <a:ea typeface="汉仪正圆-45W" panose="00020600040101010101" charset="-122"/>
              <a:cs typeface="Noto Sans SC" panose="020B0200000000000000" charset="-122"/>
              <a:sym typeface="Arial" panose="020B0604020202020204"/>
            </a:endParaRPr>
          </a:p>
          <a:p>
            <a:pPr indent="0" algn="l" defTabSz="914400">
              <a:lnSpc>
                <a:spcPct val="125000"/>
              </a:lnSpc>
              <a:spcBef>
                <a:spcPts val="0"/>
              </a:spcBef>
              <a:spcAft>
                <a:spcPts val="0"/>
              </a:spcAft>
              <a:defRPr/>
            </a:pP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497205" y="888365"/>
            <a:ext cx="11376025" cy="5553075"/>
          </a:xfrm>
          <a:prstGeom prst="roundRect">
            <a:avLst>
              <a:gd name="adj" fmla="val 6315"/>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r>
              <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rPr>
              <a:t> </a:t>
            </a:r>
            <a:endParaRPr lang="en-US"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文本框 5"/>
          <p:cNvSpPr txBox="1"/>
          <p:nvPr/>
        </p:nvSpPr>
        <p:spPr>
          <a:xfrm>
            <a:off x="810895" y="959485"/>
            <a:ext cx="10775315" cy="5482590"/>
          </a:xfrm>
          <a:prstGeom prst="rect">
            <a:avLst/>
          </a:prstGeom>
          <a:noFill/>
        </p:spPr>
        <p:txBody>
          <a:bodyPr wrap="square" rtlCol="0" anchor="t">
            <a:noAutofit/>
          </a:bodyPr>
          <a:p>
            <a:pPr>
              <a:lnSpc>
                <a:spcPct val="200000"/>
              </a:lnSpc>
            </a:pPr>
            <a:r>
              <a:rPr lang="en-US" altLang="zh-CN" sz="2400" b="1">
                <a:gradFill>
                  <a:gsLst>
                    <a:gs pos="50000">
                      <a:srgbClr val="3474CB"/>
                    </a:gs>
                    <a:gs pos="0">
                      <a:srgbClr val="03BEC1"/>
                    </a:gs>
                    <a:gs pos="100000">
                      <a:srgbClr val="8E52DF"/>
                    </a:gs>
                  </a:gsLst>
                  <a:lin ang="5400000" scaled="1"/>
                </a:gradFill>
              </a:rPr>
              <a:t>AI can take charge of basic language correction, while you can offer valuable guidance from perspectives of depth, emotion and appeal.</a:t>
            </a:r>
            <a:endParaRPr lang="en-US" altLang="zh-CN" sz="2400" b="1">
              <a:gradFill>
                <a:gsLst>
                  <a:gs pos="50000">
                    <a:srgbClr val="3474CB"/>
                  </a:gs>
                  <a:gs pos="0">
                    <a:srgbClr val="03BEC1"/>
                  </a:gs>
                  <a:gs pos="100000">
                    <a:srgbClr val="8E52DF"/>
                  </a:gs>
                </a:gsLst>
                <a:lin ang="5400000" scaled="1"/>
              </a:gradFill>
            </a:endParaRPr>
          </a:p>
          <a:p>
            <a:pPr>
              <a:lnSpc>
                <a:spcPct val="200000"/>
              </a:lnSpc>
            </a:pPr>
            <a:r>
              <a:rPr lang="zh-CN" altLang="en-US" sz="2800" b="1">
                <a:solidFill>
                  <a:schemeClr val="accent6">
                    <a:lumMod val="75000"/>
                  </a:schemeClr>
                </a:solidFill>
                <a:sym typeface="+mn-ea"/>
              </a:rPr>
              <a:t>对比分工:</a:t>
            </a:r>
            <a:r>
              <a:rPr lang="zh-CN" altLang="en-US" sz="2400" b="1">
                <a:gradFill>
                  <a:gsLst>
                    <a:gs pos="50000">
                      <a:srgbClr val="3474CB"/>
                    </a:gs>
                    <a:gs pos="0">
                      <a:srgbClr val="03BEC1"/>
                    </a:gs>
                    <a:gs pos="100000">
                      <a:srgbClr val="8E52DF"/>
                    </a:gs>
                  </a:gsLst>
                  <a:lin ang="5400000" scaled="1"/>
                </a:gradFill>
                <a:sym typeface="+mn-ea"/>
              </a:rPr>
              <a:t>	</a:t>
            </a:r>
            <a:r>
              <a:rPr lang="en-US" altLang="zh-CN" sz="2800" b="1">
                <a:gradFill>
                  <a:gsLst>
                    <a:gs pos="51300">
                      <a:srgbClr val="FE5F4A"/>
                    </a:gs>
                    <a:gs pos="0">
                      <a:srgbClr val="DF0303"/>
                    </a:gs>
                    <a:gs pos="100000">
                      <a:srgbClr val="FEA06E"/>
                    </a:gs>
                  </a:gsLst>
                  <a:lin ang="5400000" scaled="1"/>
                </a:gradFill>
                <a:sym typeface="+mn-ea"/>
              </a:rPr>
              <a:t>A can do..., while you can do...	</a:t>
            </a:r>
            <a:endParaRPr lang="en-US" altLang="zh-CN" sz="2000" b="1">
              <a:gradFill>
                <a:gsLst>
                  <a:gs pos="51300">
                    <a:srgbClr val="FE5F4A"/>
                  </a:gs>
                  <a:gs pos="0">
                    <a:srgbClr val="DF0303"/>
                  </a:gs>
                  <a:gs pos="100000">
                    <a:srgbClr val="FEA06E"/>
                  </a:gs>
                </a:gsLst>
                <a:lin ang="5400000" scaled="1"/>
              </a:gradFill>
              <a:sym typeface="+mn-ea"/>
            </a:endParaRPr>
          </a:p>
          <a:p>
            <a:pPr>
              <a:lnSpc>
                <a:spcPct val="200000"/>
              </a:lnSpc>
            </a:pPr>
            <a:endParaRPr lang="en-US" altLang="zh-CN" sz="2000" b="1">
              <a:gradFill>
                <a:gsLst>
                  <a:gs pos="50000">
                    <a:srgbClr val="3474CB"/>
                  </a:gs>
                  <a:gs pos="0">
                    <a:srgbClr val="03BEC1"/>
                  </a:gs>
                  <a:gs pos="100000">
                    <a:srgbClr val="8E52DF"/>
                  </a:gs>
                </a:gsLst>
                <a:lin ang="5400000" scaled="1"/>
              </a:gradFill>
            </a:endParaRPr>
          </a:p>
          <a:p>
            <a:pPr>
              <a:lnSpc>
                <a:spcPct val="200000"/>
              </a:lnSpc>
            </a:pPr>
            <a:r>
              <a:rPr lang="en-US" altLang="zh-CN" sz="2400" b="1">
                <a:gradFill>
                  <a:gsLst>
                    <a:gs pos="50000">
                      <a:srgbClr val="3474CB"/>
                    </a:gs>
                    <a:gs pos="0">
                      <a:srgbClr val="03BEC1"/>
                    </a:gs>
                    <a:gs pos="100000">
                      <a:srgbClr val="8E52DF"/>
                    </a:gs>
                  </a:gsLst>
                  <a:lin ang="5400000" scaled="1"/>
                </a:gradFill>
              </a:rPr>
              <a:t>I suggest that we combine... In addition, peer evaluation is also a good option.</a:t>
            </a:r>
            <a:r>
              <a:rPr lang="en-US" altLang="zh-CN" sz="2000" b="1">
                <a:gradFill>
                  <a:gsLst>
                    <a:gs pos="50000">
                      <a:srgbClr val="3474CB"/>
                    </a:gs>
                    <a:gs pos="0">
                      <a:srgbClr val="03BEC1"/>
                    </a:gs>
                    <a:gs pos="100000">
                      <a:srgbClr val="8E52DF"/>
                    </a:gs>
                  </a:gsLst>
                  <a:lin ang="5400000" scaled="1"/>
                </a:gradFill>
              </a:rPr>
              <a:t>	</a:t>
            </a:r>
            <a:endParaRPr lang="en-US" altLang="zh-CN" sz="2000" b="1">
              <a:gradFill>
                <a:gsLst>
                  <a:gs pos="50000">
                    <a:srgbClr val="3474CB"/>
                  </a:gs>
                  <a:gs pos="0">
                    <a:srgbClr val="03BEC1"/>
                  </a:gs>
                  <a:gs pos="100000">
                    <a:srgbClr val="8E52DF"/>
                  </a:gs>
                </a:gsLst>
                <a:lin ang="5400000" scaled="1"/>
              </a:gradFill>
            </a:endParaRPr>
          </a:p>
          <a:p>
            <a:pPr>
              <a:lnSpc>
                <a:spcPct val="200000"/>
              </a:lnSpc>
            </a:pPr>
            <a:r>
              <a:rPr lang="zh-CN" altLang="en-US" sz="2800" b="1">
                <a:solidFill>
                  <a:schemeClr val="accent6">
                    <a:lumMod val="75000"/>
                  </a:schemeClr>
                </a:solidFill>
                <a:sym typeface="+mn-ea"/>
              </a:rPr>
              <a:t>建议结构:</a:t>
            </a:r>
            <a:r>
              <a:rPr lang="zh-CN" altLang="en-US" sz="2400" b="1">
                <a:gradFill>
                  <a:gsLst>
                    <a:gs pos="50000">
                      <a:srgbClr val="3474CB"/>
                    </a:gs>
                    <a:gs pos="0">
                      <a:srgbClr val="03BEC1"/>
                    </a:gs>
                    <a:gs pos="100000">
                      <a:srgbClr val="8E52DF"/>
                    </a:gs>
                  </a:gsLst>
                  <a:lin ang="5400000" scaled="1"/>
                </a:gradFill>
                <a:sym typeface="+mn-ea"/>
              </a:rPr>
              <a:t>	</a:t>
            </a:r>
            <a:r>
              <a:rPr lang="en-US" altLang="zh-CN" sz="2800" b="1">
                <a:gradFill>
                  <a:gsLst>
                    <a:gs pos="51300">
                      <a:srgbClr val="FE5F4A"/>
                    </a:gs>
                    <a:gs pos="0">
                      <a:srgbClr val="DF0303"/>
                    </a:gs>
                    <a:gs pos="100000">
                      <a:srgbClr val="FEA06E"/>
                    </a:gs>
                  </a:gsLst>
                  <a:lin ang="5400000" scaled="1"/>
                </a:gradFill>
                <a:sym typeface="+mn-ea"/>
              </a:rPr>
              <a:t>I suggest that... In addition,...</a:t>
            </a:r>
            <a:endParaRPr lang="zh-CN" altLang="en-US" sz="2800" b="1">
              <a:gradFill>
                <a:gsLst>
                  <a:gs pos="50000">
                    <a:srgbClr val="3474CB"/>
                  </a:gs>
                  <a:gs pos="0">
                    <a:srgbClr val="03BEC1"/>
                  </a:gs>
                  <a:gs pos="100000">
                    <a:srgbClr val="8E52DF"/>
                  </a:gs>
                </a:gsLst>
                <a:lin ang="5400000" scaled="1"/>
              </a:gradFill>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6">
                                            <p:txEl>
                                              <p:pRg st="3" end="3"/>
                                            </p:txEl>
                                          </p:spTgt>
                                        </p:tgtEl>
                                        <p:attrNameLst>
                                          <p:attrName>style.visibility</p:attrName>
                                        </p:attrNameLst>
                                      </p:cBhvr>
                                      <p:to>
                                        <p:strVal val="visible"/>
                                      </p:to>
                                    </p:set>
                                    <p:anim calcmode="discrete" valueType="clr">
                                      <p:cBhvr override="childStyle">
                                        <p:cTn id="21" dur="80"/>
                                        <p:tgtEl>
                                          <p:spTgt spid="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6">
                                            <p:txEl>
                                              <p:pRg st="3" end="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animEffect transition="in" filter="fade">
                                      <p:cBhvr>
                                        <p:cTn id="28" dur="1000"/>
                                        <p:tgtEl>
                                          <p:spTgt spid="6">
                                            <p:txEl>
                                              <p:pRg st="4" end="4"/>
                                            </p:txEl>
                                          </p:spTgt>
                                        </p:tgtEl>
                                      </p:cBhvr>
                                    </p:animEffect>
                                    <p:anim calcmode="lin" valueType="num">
                                      <p:cBhvr>
                                        <p:cTn id="2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47010" y="255905"/>
            <a:ext cx="453263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Sample Letter(</a:t>
            </a:r>
            <a:r>
              <a:rPr lang="zh-CN" altLang="en-US" sz="3200" b="1" i="0" u="none" strike="noStrike" kern="0">
                <a:solidFill>
                  <a:srgbClr val="374151"/>
                </a:solidFill>
                <a:latin typeface="汉仪正圆-75W" panose="00020600040101010101" charset="-122"/>
                <a:ea typeface="汉仪正圆-75W" panose="00020600040101010101" charset="-122"/>
                <a:cs typeface="Poppins"/>
                <a:sym typeface="Poppins"/>
              </a:rPr>
              <a:t>官方范文</a:t>
            </a: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3" name="AutoShape 3"/>
          <p:cNvSpPr/>
          <p:nvPr/>
        </p:nvSpPr>
        <p:spPr>
          <a:xfrm>
            <a:off x="344170" y="991870"/>
            <a:ext cx="11537315" cy="5899785"/>
          </a:xfrm>
          <a:prstGeom prst="roundRect">
            <a:avLst>
              <a:gd name="adj" fmla="val 3333"/>
            </a:avLst>
          </a:prstGeom>
          <a:solidFill>
            <a:srgbClr val="FFFFFF">
              <a:alpha val="96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4" name="AutoShape 4"/>
          <p:cNvSpPr/>
          <p:nvPr/>
        </p:nvSpPr>
        <p:spPr>
          <a:xfrm>
            <a:off x="403860" y="902970"/>
            <a:ext cx="11423650" cy="8001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nvSpPr>
        <p:spPr>
          <a:xfrm>
            <a:off x="595630" y="1168400"/>
            <a:ext cx="11000740" cy="5288280"/>
          </a:xfrm>
          <a:prstGeom prst="rect">
            <a:avLst/>
          </a:prstGeom>
          <a:noFill/>
          <a:ln w="12700" cap="flat" cmpd="sng">
            <a:noFill/>
            <a:prstDash val="solid"/>
            <a:round/>
          </a:ln>
        </p:spPr>
        <p:txBody>
          <a:bodyPr vert="horz" wrap="square" lIns="0" tIns="0" rIns="0" bIns="0" rtlCol="0" anchor="ctr" anchorCtr="0"/>
          <a:lstStyle/>
          <a:p>
            <a:pPr indent="0" algn="just" defTabSz="914400">
              <a:lnSpc>
                <a:spcPct val="125000"/>
              </a:lnSpc>
              <a:spcBef>
                <a:spcPts val="0"/>
              </a:spcBef>
              <a:spcAft>
                <a:spcPts val="0"/>
              </a:spcAft>
              <a:defRPr/>
            </a:pPr>
            <a:r>
              <a:rPr lang="en-US"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rPr>
              <a:t>Dear Mr. Chris,</a:t>
            </a:r>
            <a:endParaRPr lang="en-US" sz="2000" kern="0">
              <a:solidFill>
                <a:schemeClr val="tx1"/>
              </a:solidFill>
              <a:latin typeface="Arial" panose="020B0604020202020204" pitchFamily="34" charset="0"/>
              <a:ea typeface="汉仪正圆-45W" panose="00020600040101010101" charset="-122"/>
              <a:cs typeface="Arial" panose="020B0604020202020204" pitchFamily="34" charset="0"/>
              <a:sym typeface="Arial" panose="020B0604020202020204"/>
            </a:endParaRPr>
          </a:p>
          <a:p>
            <a:pPr indent="457200" algn="just" defTabSz="914400">
              <a:lnSpc>
                <a:spcPct val="125000"/>
              </a:lnSpc>
              <a:spcBef>
                <a:spcPts val="2400"/>
              </a:spcBef>
              <a:spcAft>
                <a:spcPts val="0"/>
              </a:spcAft>
            </a:pPr>
            <a:r>
              <a:rPr lang="en-US" altLang="zh-CN"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rPr>
              <a:t>I’m Li Hua from Class 1. I’m writing to share my thoughts on the AI-powered evaluation of our speeches in your class last Friday. In my opinion, AI is really efficient and objective, offering clear and detailed advice on our grammar, vocabulary and structure. However, it cannot fully understand our emotions, original ideas and personal experiences, which are the soul of a good speech.</a:t>
            </a:r>
            <a:endParaRPr lang="en-US" altLang="zh-CN"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endParaRPr>
          </a:p>
          <a:p>
            <a:pPr indent="457200" algn="just" defTabSz="914400">
              <a:lnSpc>
                <a:spcPct val="125000"/>
              </a:lnSpc>
              <a:spcBef>
                <a:spcPts val="2400"/>
              </a:spcBef>
              <a:spcAft>
                <a:spcPts val="0"/>
              </a:spcAft>
            </a:pPr>
            <a:r>
              <a:rPr lang="en-US" altLang="zh-CN"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rPr>
              <a:t>Therefore, I suggest you combine AI feedback with your own professional comments.</a:t>
            </a:r>
            <a:endParaRPr lang="en-US" altLang="zh-CN"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endParaRPr>
          </a:p>
          <a:p>
            <a:pPr indent="457200" algn="just" defTabSz="914400">
              <a:lnSpc>
                <a:spcPct val="125000"/>
              </a:lnSpc>
              <a:spcBef>
                <a:spcPts val="2400"/>
              </a:spcBef>
              <a:spcAft>
                <a:spcPts val="0"/>
              </a:spcAft>
            </a:pPr>
            <a:r>
              <a:rPr lang="en-US" altLang="zh-CN"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rPr>
              <a:t>Besides, you can encourage us to reflect on both suggestions and rewrite our speeches, which will help us make greater progress.</a:t>
            </a:r>
            <a:endParaRPr lang="en-US" altLang="zh-CN"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endParaRPr>
          </a:p>
          <a:p>
            <a:pPr indent="0" algn="r" defTabSz="914400">
              <a:lnSpc>
                <a:spcPct val="125000"/>
              </a:lnSpc>
              <a:spcBef>
                <a:spcPts val="2400"/>
              </a:spcBef>
              <a:spcAft>
                <a:spcPts val="0"/>
              </a:spcAft>
            </a:pPr>
            <a:r>
              <a:rPr lang="en-US"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rPr>
              <a:t>Yours sincerely,</a:t>
            </a:r>
            <a:br>
              <a:rPr lang="en-US" sz="2000" b="0"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rPr>
            </a:br>
            <a:r>
              <a:rPr lang="en-US"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rPr>
              <a:t>Li Hua</a:t>
            </a:r>
            <a:endParaRPr lang="en-US" sz="2000" b="1" i="0" u="none" strike="noStrike" kern="0">
              <a:solidFill>
                <a:schemeClr val="tx1"/>
              </a:solidFill>
              <a:latin typeface="Arial" panose="020B0604020202020204" pitchFamily="34" charset="0"/>
              <a:ea typeface="汉仪正圆-45W" panose="00020600040101010101" charset="-122"/>
              <a:cs typeface="Arial" panose="020B0604020202020204" pitchFamily="34" charset="0"/>
              <a:sym typeface="Noto Sans SC" panose="020B0200000000000000" charset="-122"/>
            </a:endParaRPr>
          </a:p>
        </p:txBody>
      </p:sp>
      <p:sp>
        <p:nvSpPr>
          <p:cNvPr id="8" name="文本框 7"/>
          <p:cNvSpPr txBox="1"/>
          <p:nvPr/>
        </p:nvSpPr>
        <p:spPr>
          <a:xfrm>
            <a:off x="538480" y="1694180"/>
            <a:ext cx="11058525" cy="4105910"/>
          </a:xfrm>
          <a:prstGeom prst="rect">
            <a:avLst/>
          </a:prstGeom>
          <a:solidFill>
            <a:schemeClr val="accent6">
              <a:lumMod val="20000"/>
              <a:lumOff val="80000"/>
            </a:schemeClr>
          </a:solidFill>
        </p:spPr>
        <p:txBody>
          <a:bodyPr wrap="square" rtlCol="0">
            <a:noAutofit/>
          </a:bodyPr>
          <a:p>
            <a:pPr indent="457200">
              <a:lnSpc>
                <a:spcPct val="150000"/>
              </a:lnSpc>
            </a:pPr>
            <a:r>
              <a:rPr lang="zh-CN" altLang="en-US" sz="2000" b="1"/>
              <a:t>我是来自一班的李华。关于上周五您课堂上我们演讲的</a:t>
            </a:r>
            <a:r>
              <a:rPr lang="en-US" altLang="zh-CN" sz="2000" b="1"/>
              <a:t>AI</a:t>
            </a:r>
            <a:r>
              <a:rPr lang="zh-CN" altLang="en-US" sz="2000" b="1"/>
              <a:t>评估，我想分享一些我的看法。我认为，</a:t>
            </a:r>
            <a:r>
              <a:rPr lang="en-US" altLang="zh-CN" sz="2000" b="1"/>
              <a:t>AI</a:t>
            </a:r>
            <a:r>
              <a:rPr lang="zh-CN" altLang="en-US" sz="2000" b="1"/>
              <a:t>非常高效且客观，能就我们的语法、词汇和结构提供清晰详细的建议。但它无法完全理解我们的情感、原创想法和个人经历，而这些正是一篇好演讲的灵魂所在。</a:t>
            </a:r>
            <a:endParaRPr lang="zh-CN" altLang="en-US" sz="2000" b="1"/>
          </a:p>
          <a:p>
            <a:pPr indent="457200">
              <a:lnSpc>
                <a:spcPct val="150000"/>
              </a:lnSpc>
            </a:pPr>
            <a:endParaRPr lang="en-US" altLang="zh-CN" sz="2000" b="1"/>
          </a:p>
          <a:p>
            <a:pPr indent="457200">
              <a:lnSpc>
                <a:spcPct val="150000"/>
              </a:lnSpc>
            </a:pPr>
            <a:r>
              <a:rPr lang="zh-CN" altLang="en-US" sz="2000" b="1"/>
              <a:t>因此，我建议您将</a:t>
            </a:r>
            <a:r>
              <a:rPr lang="en-US" altLang="zh-CN" sz="2000" b="1"/>
              <a:t>AI</a:t>
            </a:r>
            <a:r>
              <a:rPr lang="zh-CN" altLang="en-US" sz="2000" b="1"/>
              <a:t>反馈与您自身的专业点评结合起来。</a:t>
            </a:r>
            <a:endParaRPr lang="zh-CN" altLang="en-US" sz="2000" b="1"/>
          </a:p>
          <a:p>
            <a:pPr indent="457200">
              <a:lnSpc>
                <a:spcPct val="150000"/>
              </a:lnSpc>
            </a:pPr>
            <a:endParaRPr lang="en-US" altLang="zh-CN" sz="2000" b="1"/>
          </a:p>
          <a:p>
            <a:pPr indent="457200">
              <a:lnSpc>
                <a:spcPct val="150000"/>
              </a:lnSpc>
            </a:pPr>
            <a:r>
              <a:rPr lang="zh-CN" altLang="en-US" sz="2000" b="1"/>
              <a:t>此外，您可以鼓励我们根据这两方面的建议进行反思并改写演讲稿，这将有助于我们取得更大的进步。</a:t>
            </a:r>
            <a:endParaRPr lang="zh-CN" altLang="en-US" sz="2000" b="1"/>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xit" presetSubtype="0" fill="hold" grpId="0" nodeType="clickEffect">
                                  <p:stCondLst>
                                    <p:cond delay="0"/>
                                  </p:stCondLst>
                                  <p:childTnLst>
                                    <p:anim to="" calcmode="lin" valueType="num">
                                      <p:cBhvr>
                                        <p:cTn id="6" dur="1"/>
                                        <p:tgtEl>
                                          <p:spTgt spid="8"/>
                                        </p:tgtEl>
                                      </p:cBhvr>
                                    </p:anim>
                                    <p:set>
                                      <p:cBhvr>
                                        <p:cTn id="7"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实战演练 (Practice Time)</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pic>
        <p:nvPicPr>
          <p:cNvPr id="4" name="Picture 4"/>
          <p:cNvPicPr>
            <a:picLocks noChangeAspect="1"/>
          </p:cNvPicPr>
          <p:nvPr/>
        </p:nvPicPr>
        <p:blipFill>
          <a:blip r:embed="rId2"/>
          <a:srcRect l="7979" r="7979"/>
          <a:stretch>
            <a:fillRect/>
          </a:stretch>
        </p:blipFill>
        <p:spPr>
          <a:xfrm>
            <a:off x="762000" y="1778000"/>
            <a:ext cx="4826000" cy="4318000"/>
          </a:xfrm>
          <a:prstGeom prst="roundRect">
            <a:avLst>
              <a:gd name="adj" fmla="val 3529"/>
            </a:avLst>
          </a:prstGeom>
          <a:noFill/>
          <a:ln w="25400" cap="flat" cmpd="sng">
            <a:noFill/>
            <a:prstDash val="solid"/>
            <a:round/>
          </a:ln>
          <a:effectLst>
            <a:outerShdw blurRad="444500" dist="190500" dir="2700000" algn="tl" rotWithShape="0">
              <a:srgbClr val="000000">
                <a:alpha val="25000"/>
              </a:srgbClr>
            </a:outerShdw>
          </a:effectLst>
        </p:spPr>
      </p:pic>
      <p:sp>
        <p:nvSpPr>
          <p:cNvPr id="5" name="AutoShape 5"/>
          <p:cNvSpPr/>
          <p:nvPr/>
        </p:nvSpPr>
        <p:spPr>
          <a:xfrm>
            <a:off x="5969000" y="1778000"/>
            <a:ext cx="5461000" cy="1778000"/>
          </a:xfrm>
          <a:prstGeom prst="roundRect">
            <a:avLst>
              <a:gd name="adj" fmla="val 857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6"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000" y="2006600"/>
            <a:ext cx="304800" cy="304800"/>
          </a:xfrm>
          <a:prstGeom prst="rect">
            <a:avLst/>
          </a:prstGeom>
        </p:spPr>
      </p:pic>
      <p:sp>
        <p:nvSpPr>
          <p:cNvPr id="7" name="AutoShape 7"/>
          <p:cNvSpPr/>
          <p:nvPr/>
        </p:nvSpPr>
        <p:spPr>
          <a:xfrm>
            <a:off x="6667500" y="1981200"/>
            <a:ext cx="4445000" cy="381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800" b="1" i="0" u="none" strike="noStrike" kern="0">
                <a:solidFill>
                  <a:srgbClr val="22C55E"/>
                </a:solidFill>
                <a:latin typeface="汉仪正圆-45W" panose="00020600040101010101" charset="-122"/>
                <a:ea typeface="汉仪正圆-45W" panose="00020600040101010101" charset="-122"/>
                <a:cs typeface="Poppins"/>
                <a:sym typeface="Poppins"/>
              </a:rPr>
              <a:t>写作任务</a:t>
            </a:r>
            <a:endParaRPr lang="en-US" sz="1800" b="1" i="0" u="none" strike="noStrike" kern="0">
              <a:solidFill>
                <a:srgbClr val="22C55E"/>
              </a:solidFill>
              <a:latin typeface="汉仪正圆-45W" panose="00020600040101010101" charset="-122"/>
              <a:ea typeface="汉仪正圆-45W" panose="00020600040101010101" charset="-122"/>
              <a:cs typeface="Poppins"/>
              <a:sym typeface="Poppins"/>
            </a:endParaRPr>
          </a:p>
        </p:txBody>
      </p:sp>
      <p:sp>
        <p:nvSpPr>
          <p:cNvPr id="8" name="AutoShape 8"/>
          <p:cNvSpPr/>
          <p:nvPr/>
        </p:nvSpPr>
        <p:spPr>
          <a:xfrm>
            <a:off x="6236335" y="2413000"/>
            <a:ext cx="4953000" cy="1016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1800" b="1" i="0" u="none" strike="noStrike" kern="0">
                <a:solidFill>
                  <a:srgbClr val="374151"/>
                </a:solidFill>
                <a:latin typeface="汉仪正圆-45W" panose="00020600040101010101" charset="-122"/>
                <a:ea typeface="汉仪正圆-45W" panose="00020600040101010101" charset="-122"/>
                <a:cs typeface="Poppins"/>
                <a:sym typeface="Poppins"/>
              </a:rPr>
              <a:t>假设你认为学校图书馆的开放时间太短，希望向图书馆管理员建议延长开放时间。请运用“受众中心”的写作理念，写一封邮件。</a:t>
            </a:r>
            <a:endParaRPr lang="en-US" sz="1800" b="1" i="0" u="none" strike="noStrike" kern="0">
              <a:solidFill>
                <a:srgbClr val="374151"/>
              </a:solidFill>
              <a:latin typeface="汉仪正圆-45W" panose="00020600040101010101" charset="-122"/>
              <a:ea typeface="汉仪正圆-45W" panose="00020600040101010101" charset="-122"/>
              <a:cs typeface="Poppins"/>
              <a:sym typeface="Poppins"/>
            </a:endParaRPr>
          </a:p>
        </p:txBody>
      </p:sp>
      <p:sp>
        <p:nvSpPr>
          <p:cNvPr id="9" name="AutoShape 9"/>
          <p:cNvSpPr/>
          <p:nvPr>
            <p:custDataLst>
              <p:tags r:id="rId4"/>
            </p:custDataLst>
          </p:nvPr>
        </p:nvSpPr>
        <p:spPr>
          <a:xfrm>
            <a:off x="5969000" y="38100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0" name="AutoShape 10"/>
          <p:cNvSpPr/>
          <p:nvPr>
            <p:custDataLst>
              <p:tags r:id="rId5"/>
            </p:custDataLst>
          </p:nvPr>
        </p:nvSpPr>
        <p:spPr>
          <a:xfrm>
            <a:off x="6096000" y="39370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01. 受众分析</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读者是管理员。思考他们的关切点：预算成本、人力资源及管理难度等。</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11" name="AutoShape 11"/>
          <p:cNvSpPr/>
          <p:nvPr>
            <p:custDataLst>
              <p:tags r:id="rId6"/>
            </p:custDataLst>
          </p:nvPr>
        </p:nvSpPr>
        <p:spPr>
          <a:xfrm>
            <a:off x="8763000" y="38100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2" name="AutoShape 12"/>
          <p:cNvSpPr/>
          <p:nvPr>
            <p:custDataLst>
              <p:tags r:id="rId7"/>
            </p:custDataLst>
          </p:nvPr>
        </p:nvSpPr>
        <p:spPr>
          <a:xfrm>
            <a:off x="8890000" y="39370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02. 写作目的</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核心目标是说服管理员同意并实施“延长图书馆开放时间”这一具体方案。</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13" name="AutoShape 13"/>
          <p:cNvSpPr/>
          <p:nvPr>
            <p:custDataLst>
              <p:tags r:id="rId8"/>
            </p:custDataLst>
          </p:nvPr>
        </p:nvSpPr>
        <p:spPr>
          <a:xfrm>
            <a:off x="5969000" y="52705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4" name="AutoShape 14"/>
          <p:cNvSpPr/>
          <p:nvPr>
            <p:custDataLst>
              <p:tags r:id="rId9"/>
            </p:custDataLst>
          </p:nvPr>
        </p:nvSpPr>
        <p:spPr>
          <a:xfrm>
            <a:off x="6096000" y="53975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03. 内容构思</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先肯定并感谢服务；客观陈述时间短带来的不便；提出具体方案并说明对双方的好处。</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15" name="AutoShape 15"/>
          <p:cNvSpPr/>
          <p:nvPr>
            <p:custDataLst>
              <p:tags r:id="rId10"/>
            </p:custDataLst>
          </p:nvPr>
        </p:nvSpPr>
        <p:spPr>
          <a:xfrm>
            <a:off x="8763000" y="52705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6" name="AutoShape 16"/>
          <p:cNvSpPr/>
          <p:nvPr>
            <p:custDataLst>
              <p:tags r:id="rId11"/>
            </p:custDataLst>
          </p:nvPr>
        </p:nvSpPr>
        <p:spPr>
          <a:xfrm>
            <a:off x="8890000" y="53975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04. 语言组织</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保持礼貌、真诚的语气，使用正式且专业的书面语，避免命令或抱怨的口吻。</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实战演练 (Practice Time)</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pic>
        <p:nvPicPr>
          <p:cNvPr id="4" name="Picture 4"/>
          <p:cNvPicPr>
            <a:picLocks noChangeAspect="1"/>
          </p:cNvPicPr>
          <p:nvPr/>
        </p:nvPicPr>
        <p:blipFill>
          <a:blip r:embed="rId2"/>
          <a:srcRect l="7979" r="7979"/>
          <a:stretch>
            <a:fillRect/>
          </a:stretch>
        </p:blipFill>
        <p:spPr>
          <a:xfrm>
            <a:off x="762000" y="1778000"/>
            <a:ext cx="4826000" cy="4318000"/>
          </a:xfrm>
          <a:prstGeom prst="roundRect">
            <a:avLst>
              <a:gd name="adj" fmla="val 3529"/>
            </a:avLst>
          </a:prstGeom>
          <a:noFill/>
          <a:ln w="25400" cap="flat" cmpd="sng">
            <a:noFill/>
            <a:prstDash val="solid"/>
            <a:round/>
          </a:ln>
          <a:effectLst>
            <a:outerShdw blurRad="444500" dist="190500" dir="2700000" algn="tl" rotWithShape="0">
              <a:srgbClr val="000000">
                <a:alpha val="25000"/>
              </a:srgbClr>
            </a:outerShdw>
          </a:effectLst>
        </p:spPr>
      </p:pic>
      <p:sp>
        <p:nvSpPr>
          <p:cNvPr id="5" name="AutoShape 5"/>
          <p:cNvSpPr/>
          <p:nvPr/>
        </p:nvSpPr>
        <p:spPr>
          <a:xfrm>
            <a:off x="5969000" y="1778000"/>
            <a:ext cx="5461000" cy="1778000"/>
          </a:xfrm>
          <a:prstGeom prst="roundRect">
            <a:avLst>
              <a:gd name="adj" fmla="val 857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6"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000" y="2006600"/>
            <a:ext cx="304800" cy="304800"/>
          </a:xfrm>
          <a:prstGeom prst="rect">
            <a:avLst/>
          </a:prstGeom>
        </p:spPr>
      </p:pic>
      <p:sp>
        <p:nvSpPr>
          <p:cNvPr id="7" name="AutoShape 7"/>
          <p:cNvSpPr/>
          <p:nvPr/>
        </p:nvSpPr>
        <p:spPr>
          <a:xfrm>
            <a:off x="6667500" y="1981200"/>
            <a:ext cx="4445000" cy="381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800" b="1" i="0" u="none" strike="noStrike" kern="0">
                <a:solidFill>
                  <a:srgbClr val="22C55E"/>
                </a:solidFill>
                <a:latin typeface="汉仪正圆-45W" panose="00020600040101010101" charset="-122"/>
                <a:ea typeface="汉仪正圆-45W" panose="00020600040101010101" charset="-122"/>
                <a:cs typeface="Poppins"/>
                <a:sym typeface="Poppins"/>
              </a:rPr>
              <a:t>写作任务</a:t>
            </a:r>
            <a:endParaRPr lang="en-US" sz="1800" b="1" i="0" u="none" strike="noStrike" kern="0">
              <a:solidFill>
                <a:srgbClr val="22C55E"/>
              </a:solidFill>
              <a:latin typeface="汉仪正圆-45W" panose="00020600040101010101" charset="-122"/>
              <a:ea typeface="汉仪正圆-45W" panose="00020600040101010101" charset="-122"/>
              <a:cs typeface="Poppins"/>
              <a:sym typeface="Poppins"/>
            </a:endParaRPr>
          </a:p>
        </p:txBody>
      </p:sp>
      <p:sp>
        <p:nvSpPr>
          <p:cNvPr id="8" name="AutoShape 8"/>
          <p:cNvSpPr/>
          <p:nvPr/>
        </p:nvSpPr>
        <p:spPr>
          <a:xfrm>
            <a:off x="6236335" y="2413000"/>
            <a:ext cx="4953000" cy="1016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1800" b="1" i="0" u="none" strike="noStrike" kern="0">
                <a:solidFill>
                  <a:srgbClr val="374151"/>
                </a:solidFill>
                <a:latin typeface="汉仪正圆-45W" panose="00020600040101010101" charset="-122"/>
                <a:ea typeface="汉仪正圆-45W" panose="00020600040101010101" charset="-122"/>
                <a:cs typeface="Poppins"/>
                <a:sym typeface="Poppins"/>
              </a:rPr>
              <a:t>假设你认为学校图书馆的开放时间太短，希望向图书馆管理员建议延长开放时间。请运用“受众中心”的写作理念，写一封邮件。</a:t>
            </a:r>
            <a:endParaRPr lang="en-US" sz="1800" b="1" i="0" u="none" strike="noStrike" kern="0">
              <a:solidFill>
                <a:srgbClr val="374151"/>
              </a:solidFill>
              <a:latin typeface="汉仪正圆-45W" panose="00020600040101010101" charset="-122"/>
              <a:ea typeface="汉仪正圆-45W" panose="00020600040101010101" charset="-122"/>
              <a:cs typeface="Poppins"/>
              <a:sym typeface="Poppins"/>
            </a:endParaRPr>
          </a:p>
        </p:txBody>
      </p:sp>
      <p:sp>
        <p:nvSpPr>
          <p:cNvPr id="9" name="AutoShape 9"/>
          <p:cNvSpPr/>
          <p:nvPr>
            <p:custDataLst>
              <p:tags r:id="rId4"/>
            </p:custDataLst>
          </p:nvPr>
        </p:nvSpPr>
        <p:spPr>
          <a:xfrm>
            <a:off x="5969000" y="38100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0" name="AutoShape 10"/>
          <p:cNvSpPr/>
          <p:nvPr>
            <p:custDataLst>
              <p:tags r:id="rId5"/>
            </p:custDataLst>
          </p:nvPr>
        </p:nvSpPr>
        <p:spPr>
          <a:xfrm>
            <a:off x="6096000" y="39370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01. 受众分析</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读者是管理员。思考他们的关切点：预算成本、人力资源及管理难度等。</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11" name="AutoShape 11"/>
          <p:cNvSpPr/>
          <p:nvPr>
            <p:custDataLst>
              <p:tags r:id="rId6"/>
            </p:custDataLst>
          </p:nvPr>
        </p:nvSpPr>
        <p:spPr>
          <a:xfrm>
            <a:off x="8763000" y="38100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2" name="AutoShape 12"/>
          <p:cNvSpPr/>
          <p:nvPr>
            <p:custDataLst>
              <p:tags r:id="rId7"/>
            </p:custDataLst>
          </p:nvPr>
        </p:nvSpPr>
        <p:spPr>
          <a:xfrm>
            <a:off x="8890000" y="39370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02. 写作目的</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核心目标是说服管理员同意并实施“延长图书馆开放时间”这一具体方案。</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13" name="AutoShape 13"/>
          <p:cNvSpPr/>
          <p:nvPr>
            <p:custDataLst>
              <p:tags r:id="rId8"/>
            </p:custDataLst>
          </p:nvPr>
        </p:nvSpPr>
        <p:spPr>
          <a:xfrm>
            <a:off x="5969000" y="52705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4" name="AutoShape 14"/>
          <p:cNvSpPr/>
          <p:nvPr>
            <p:custDataLst>
              <p:tags r:id="rId9"/>
            </p:custDataLst>
          </p:nvPr>
        </p:nvSpPr>
        <p:spPr>
          <a:xfrm>
            <a:off x="6096000" y="53975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03. 内容构思</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先肯定并感谢服务；客观陈述时间短带来的不便；提出具体方案并说明对双方的好处。</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sp>
        <p:nvSpPr>
          <p:cNvPr id="15" name="AutoShape 15"/>
          <p:cNvSpPr/>
          <p:nvPr>
            <p:custDataLst>
              <p:tags r:id="rId10"/>
            </p:custDataLst>
          </p:nvPr>
        </p:nvSpPr>
        <p:spPr>
          <a:xfrm>
            <a:off x="8763000" y="5270500"/>
            <a:ext cx="2667000" cy="1333500"/>
          </a:xfrm>
          <a:prstGeom prst="roundRect">
            <a:avLst>
              <a:gd name="adj" fmla="val 7619"/>
            </a:avLst>
          </a:prstGeom>
          <a:solidFill>
            <a:srgbClr val="F0FDF4">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6" name="AutoShape 16"/>
          <p:cNvSpPr/>
          <p:nvPr>
            <p:custDataLst>
              <p:tags r:id="rId11"/>
            </p:custDataLst>
          </p:nvPr>
        </p:nvSpPr>
        <p:spPr>
          <a:xfrm>
            <a:off x="8890000" y="5397500"/>
            <a:ext cx="2413000" cy="10795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1600" b="1" i="0" u="none" strike="noStrike" kern="0">
                <a:solidFill>
                  <a:srgbClr val="22C55E"/>
                </a:solidFill>
                <a:latin typeface="汉仪正圆-45W" panose="00020600040101010101" charset="-122"/>
                <a:ea typeface="汉仪正圆-45W" panose="00020600040101010101" charset="-122"/>
                <a:cs typeface="Poppins"/>
                <a:sym typeface="Poppins"/>
              </a:rPr>
              <a:t>04. 语言组织</a:t>
            </a:r>
            <a:endParaRPr lang="en-US" sz="11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8000"/>
              </a:lnSpc>
              <a:spcBef>
                <a:spcPts val="0"/>
              </a:spcBef>
              <a:spcAft>
                <a:spcPts val="0"/>
              </a:spcAft>
            </a:pPr>
            <a:r>
              <a:rPr lang="en-US" sz="1100" b="0" i="0" u="none" strike="noStrike" kern="0">
                <a:solidFill>
                  <a:srgbClr val="4B5563"/>
                </a:solidFill>
                <a:latin typeface="汉仪正圆-45W" panose="00020600040101010101" charset="-122"/>
                <a:ea typeface="汉仪正圆-45W" panose="00020600040101010101" charset="-122"/>
                <a:cs typeface="Poppins"/>
                <a:sym typeface="Poppins"/>
              </a:rPr>
              <a:t>保持礼貌、真诚的语气，使用正式且专业的书面语，避免命令或抱怨的口吻。</a:t>
            </a:r>
            <a:endParaRPr lang="en-US" sz="1100" b="0" i="0" u="none" strike="noStrike" kern="0">
              <a:solidFill>
                <a:srgbClr val="4B5563"/>
              </a:solidFill>
              <a:latin typeface="汉仪正圆-45W" panose="00020600040101010101" charset="-122"/>
              <a:ea typeface="汉仪正圆-45W" panose="00020600040101010101" charset="-122"/>
              <a:cs typeface="Poppins"/>
              <a:sym typeface="Poppins"/>
            </a:endParaRPr>
          </a:p>
        </p:txBody>
      </p:sp>
      <p:pic>
        <p:nvPicPr>
          <p:cNvPr id="17"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0" y="2667000"/>
            <a:ext cx="12192000" cy="1143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25000"/>
              </a:lnSpc>
              <a:spcBef>
                <a:spcPts val="0"/>
              </a:spcBef>
              <a:spcAft>
                <a:spcPts val="0"/>
              </a:spcAft>
              <a:defRPr/>
            </a:pPr>
            <a:r>
              <a:rPr lang="en-US" sz="6400" b="1" i="0" u="none" strike="noStrike" kern="0">
                <a:solidFill>
                  <a:srgbClr val="374151"/>
                </a:solidFill>
                <a:latin typeface="汉仪正圆-75W" panose="00020600040101010101" charset="-122"/>
                <a:ea typeface="汉仪正圆-75W" panose="00020600040101010101" charset="-122"/>
                <a:cs typeface="Poppins"/>
                <a:sym typeface="Poppins"/>
              </a:rPr>
              <a:t>THANK YOU</a:t>
            </a:r>
            <a:endParaRPr lang="en-US" sz="64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5588000" y="4191000"/>
            <a:ext cx="1016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AI in Education: The Opportunities</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143000"/>
            <a:ext cx="10836275" cy="1143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24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人工智能（AI）正在深刻地改变教育的面貌。截至2026年，全球范围内的教育机构正越来越多地采用AI技术，以应对教学挑战并释放新的潜力。</a:t>
            </a:r>
            <a:endParaRPr lang="en-US" sz="24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5" name="AutoShape 5"/>
          <p:cNvSpPr/>
          <p:nvPr>
            <p:custDataLst>
              <p:tags r:id="rId2"/>
            </p:custDataLst>
          </p:nvPr>
        </p:nvSpPr>
        <p:spPr>
          <a:xfrm>
            <a:off x="762000" y="2281555"/>
            <a:ext cx="10836275" cy="1401445"/>
          </a:xfrm>
          <a:prstGeom prst="roundRect">
            <a:avLst>
              <a:gd name="adj" fmla="val 10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AutoShape 6"/>
          <p:cNvSpPr/>
          <p:nvPr>
            <p:custDataLst>
              <p:tags r:id="rId3"/>
            </p:custDataLst>
          </p:nvPr>
        </p:nvSpPr>
        <p:spPr>
          <a:xfrm>
            <a:off x="762000" y="2413000"/>
            <a:ext cx="76200" cy="1270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7" name="Picture 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079500" y="2667000"/>
            <a:ext cx="508000" cy="508000"/>
          </a:xfrm>
          <a:prstGeom prst="rect">
            <a:avLst/>
          </a:prstGeom>
        </p:spPr>
      </p:pic>
      <p:sp>
        <p:nvSpPr>
          <p:cNvPr id="8" name="AutoShape 8"/>
          <p:cNvSpPr/>
          <p:nvPr>
            <p:custDataLst>
              <p:tags r:id="rId6"/>
            </p:custDataLst>
          </p:nvPr>
        </p:nvSpPr>
        <p:spPr>
          <a:xfrm>
            <a:off x="1725930" y="2413000"/>
            <a:ext cx="9404350" cy="117602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400" b="1">
                <a:solidFill>
                  <a:srgbClr val="1F2937"/>
                </a:solidFill>
                <a:latin typeface="汉仪正圆-45W" panose="00020600040101010101" charset="-122"/>
                <a:ea typeface="汉仪正圆-45W" panose="00020600040101010101" charset="-122"/>
                <a:cs typeface="Poppins"/>
                <a:sym typeface="Poppins"/>
              </a:rPr>
              <a:t>Efficiency</a:t>
            </a:r>
            <a:r>
              <a:rPr lang="en-US" sz="2400" b="1" i="0" u="none" strike="noStrike" kern="0">
                <a:solidFill>
                  <a:srgbClr val="1F2937"/>
                </a:solidFill>
                <a:latin typeface="汉仪正圆-45W" panose="00020600040101010101" charset="-122"/>
                <a:ea typeface="汉仪正圆-45W" panose="00020600040101010101" charset="-122"/>
                <a:cs typeface="Poppins"/>
                <a:sym typeface="Poppins"/>
              </a:rPr>
              <a:t> (</a:t>
            </a:r>
            <a:r>
              <a:rPr lang="en-US" sz="2400" b="1">
                <a:solidFill>
                  <a:srgbClr val="1F2937"/>
                </a:solidFill>
                <a:latin typeface="汉仪正圆-45W" panose="00020600040101010101" charset="-122"/>
                <a:ea typeface="汉仪正圆-45W" panose="00020600040101010101" charset="-122"/>
                <a:cs typeface="Poppins"/>
                <a:sym typeface="Poppins"/>
              </a:rPr>
              <a:t>高效性</a:t>
            </a:r>
            <a:r>
              <a:rPr lang="en-US" sz="2400" b="1" i="0" u="none" strike="noStrike" kern="0">
                <a:solidFill>
                  <a:srgbClr val="1F2937"/>
                </a:solidFill>
                <a:latin typeface="汉仪正圆-45W" panose="00020600040101010101" charset="-122"/>
                <a:ea typeface="汉仪正圆-45W" panose="00020600040101010101" charset="-122"/>
                <a:cs typeface="Poppins"/>
                <a:sym typeface="Poppins"/>
              </a:rPr>
              <a:t>)</a:t>
            </a:r>
            <a:endParaRPr lang="en-US" sz="2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a:p>
            <a:pPr indent="0" algn="l" defTabSz="914400">
              <a:lnSpc>
                <a:spcPct val="100000"/>
              </a:lnSpc>
              <a:spcBef>
                <a:spcPts val="0"/>
              </a:spcBef>
              <a:spcAft>
                <a:spcPts val="0"/>
              </a:spcAft>
            </a:pPr>
            <a:r>
              <a:rPr lang="en-US" altLang="zh-CN" sz="2000" b="0" i="0" u="none" strike="noStrike" kern="0">
                <a:solidFill>
                  <a:schemeClr val="accent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AI can quickly grade assignments, spot errors, and save teachers time for more valuable instruction.</a:t>
            </a:r>
            <a:endParaRPr lang="en-US" altLang="zh-CN" sz="2000" b="0" i="0" u="none" strike="noStrike" kern="0">
              <a:solidFill>
                <a:schemeClr val="accent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9" name="AutoShape 9"/>
          <p:cNvSpPr/>
          <p:nvPr>
            <p:custDataLst>
              <p:tags r:id="rId7"/>
            </p:custDataLst>
          </p:nvPr>
        </p:nvSpPr>
        <p:spPr>
          <a:xfrm>
            <a:off x="762000" y="3810000"/>
            <a:ext cx="10836275" cy="1352550"/>
          </a:xfrm>
          <a:prstGeom prst="roundRect">
            <a:avLst>
              <a:gd name="adj" fmla="val 10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0" name="AutoShape 10"/>
          <p:cNvSpPr/>
          <p:nvPr>
            <p:custDataLst>
              <p:tags r:id="rId8"/>
            </p:custDataLst>
          </p:nvPr>
        </p:nvSpPr>
        <p:spPr>
          <a:xfrm>
            <a:off x="762000" y="3937000"/>
            <a:ext cx="76200" cy="1270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11"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1079500" y="4191000"/>
            <a:ext cx="508000" cy="508000"/>
          </a:xfrm>
          <a:prstGeom prst="rect">
            <a:avLst/>
          </a:prstGeom>
        </p:spPr>
      </p:pic>
      <p:sp>
        <p:nvSpPr>
          <p:cNvPr id="12" name="AutoShape 12"/>
          <p:cNvSpPr/>
          <p:nvPr>
            <p:custDataLst>
              <p:tags r:id="rId11"/>
            </p:custDataLst>
          </p:nvPr>
        </p:nvSpPr>
        <p:spPr>
          <a:xfrm>
            <a:off x="1725930" y="3884295"/>
            <a:ext cx="9749155" cy="1132205"/>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400" b="1">
                <a:solidFill>
                  <a:srgbClr val="1F2937"/>
                </a:solidFill>
                <a:latin typeface="汉仪正圆-45W" panose="00020600040101010101" charset="-122"/>
                <a:ea typeface="汉仪正圆-45W" panose="00020600040101010101" charset="-122"/>
                <a:cs typeface="Poppins"/>
                <a:sym typeface="Poppins"/>
              </a:rPr>
              <a:t>Instant Feedback</a:t>
            </a:r>
            <a:r>
              <a:rPr lang="en-US" sz="2400" b="1" i="0" u="none" strike="noStrike" kern="0">
                <a:solidFill>
                  <a:srgbClr val="1F2937"/>
                </a:solidFill>
                <a:latin typeface="汉仪正圆-45W" panose="00020600040101010101" charset="-122"/>
                <a:ea typeface="汉仪正圆-45W" panose="00020600040101010101" charset="-122"/>
                <a:cs typeface="Poppins"/>
                <a:sym typeface="Poppins"/>
              </a:rPr>
              <a:t> (</a:t>
            </a:r>
            <a:r>
              <a:rPr lang="en-US" sz="2400" b="1">
                <a:solidFill>
                  <a:srgbClr val="1F2937"/>
                </a:solidFill>
                <a:latin typeface="汉仪正圆-45W" panose="00020600040101010101" charset="-122"/>
                <a:ea typeface="汉仪正圆-45W" panose="00020600040101010101" charset="-122"/>
                <a:cs typeface="Poppins"/>
                <a:sym typeface="Poppins"/>
              </a:rPr>
              <a:t>即时反馈</a:t>
            </a:r>
            <a:r>
              <a:rPr lang="en-US" sz="2400" b="1" i="0" u="none" strike="noStrike" kern="0">
                <a:solidFill>
                  <a:srgbClr val="1F2937"/>
                </a:solidFill>
                <a:latin typeface="汉仪正圆-45W" panose="00020600040101010101" charset="-122"/>
                <a:ea typeface="汉仪正圆-45W" panose="00020600040101010101" charset="-122"/>
                <a:cs typeface="Poppins"/>
                <a:sym typeface="Poppins"/>
              </a:rPr>
              <a:t>)</a:t>
            </a:r>
            <a:endParaRPr lang="en-US" sz="2400" b="1" kern="0">
              <a:solidFill>
                <a:srgbClr val="1F2937"/>
              </a:solidFill>
              <a:latin typeface="汉仪正圆-45W" panose="00020600040101010101" charset="-122"/>
              <a:ea typeface="汉仪正圆-45W" panose="00020600040101010101" charset="-122"/>
              <a:cs typeface="Poppins"/>
              <a:sym typeface="Arial" panose="020B0604020202020204"/>
            </a:endParaRPr>
          </a:p>
          <a:p>
            <a:pPr algn="l" defTabSz="914400">
              <a:lnSpc>
                <a:spcPct val="100000"/>
              </a:lnSpc>
              <a:spcBef>
                <a:spcPts val="0"/>
              </a:spcBef>
              <a:spcAft>
                <a:spcPts val="0"/>
              </a:spcAft>
              <a:buSzTx/>
            </a:pPr>
            <a:r>
              <a:rPr lang="en-US" altLang="zh-CN" sz="2000" b="0" i="0" u="none" strike="noStrike" kern="0">
                <a:solidFill>
                  <a:schemeClr val="accent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Without time or location limits, students get instant AI feedback and correction during writing or practice, accelerating learning and retention.</a:t>
            </a:r>
            <a:endParaRPr lang="en-US" altLang="zh-CN" sz="2000" b="0" i="0" u="none" strike="noStrike" kern="0">
              <a:solidFill>
                <a:schemeClr val="accent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13" name="AutoShape 13"/>
          <p:cNvSpPr/>
          <p:nvPr>
            <p:custDataLst>
              <p:tags r:id="rId12"/>
            </p:custDataLst>
          </p:nvPr>
        </p:nvSpPr>
        <p:spPr>
          <a:xfrm>
            <a:off x="762000" y="5269230"/>
            <a:ext cx="10836275" cy="1428115"/>
          </a:xfrm>
          <a:prstGeom prst="roundRect">
            <a:avLst>
              <a:gd name="adj" fmla="val 10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4" name="AutoShape 14"/>
          <p:cNvSpPr/>
          <p:nvPr>
            <p:custDataLst>
              <p:tags r:id="rId13"/>
            </p:custDataLst>
          </p:nvPr>
        </p:nvSpPr>
        <p:spPr>
          <a:xfrm>
            <a:off x="762000" y="5207000"/>
            <a:ext cx="76200" cy="1270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15" name="Picture 15"/>
          <p:cNvPicPr>
            <a:picLocks noChangeAspect="1"/>
          </p:cNvPicPr>
          <p:nvPr>
            <p:custDataLst>
              <p:tags r:id="rId14"/>
            </p:custDataLst>
          </p:nvPr>
        </p:nvPicPr>
        <p:blipFill>
          <a:blip r:embed="rId15">
            <a:extLst>
              <a:ext uri="{28A0092B-C50C-407E-A947-70E740481C1C}">
                <a14:useLocalDpi xmlns:a14="http://schemas.microsoft.com/office/drawing/2010/main" val="0"/>
              </a:ext>
            </a:extLst>
          </a:blip>
          <a:stretch>
            <a:fillRect/>
          </a:stretch>
        </p:blipFill>
        <p:spPr>
          <a:xfrm>
            <a:off x="1079500" y="5461000"/>
            <a:ext cx="508000" cy="508000"/>
          </a:xfrm>
          <a:prstGeom prst="rect">
            <a:avLst/>
          </a:prstGeom>
        </p:spPr>
      </p:pic>
      <p:sp>
        <p:nvSpPr>
          <p:cNvPr id="16" name="AutoShape 16"/>
          <p:cNvSpPr/>
          <p:nvPr>
            <p:custDataLst>
              <p:tags r:id="rId16"/>
            </p:custDataLst>
          </p:nvPr>
        </p:nvSpPr>
        <p:spPr>
          <a:xfrm>
            <a:off x="1905000" y="5289550"/>
            <a:ext cx="9570085" cy="132715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400" b="1">
                <a:solidFill>
                  <a:srgbClr val="1F2937"/>
                </a:solidFill>
                <a:latin typeface="汉仪正圆-45W" panose="00020600040101010101" charset="-122"/>
                <a:ea typeface="汉仪正圆-45W" panose="00020600040101010101" charset="-122"/>
                <a:cs typeface="Poppins"/>
                <a:sym typeface="Poppins"/>
              </a:rPr>
              <a:t>Personalization</a:t>
            </a:r>
            <a:r>
              <a:rPr lang="en-US" sz="2400" b="1" i="0" u="none" strike="noStrike" kern="0">
                <a:solidFill>
                  <a:srgbClr val="1F2937"/>
                </a:solidFill>
                <a:latin typeface="汉仪正圆-45W" panose="00020600040101010101" charset="-122"/>
                <a:ea typeface="汉仪正圆-45W" panose="00020600040101010101" charset="-122"/>
                <a:cs typeface="Poppins"/>
                <a:sym typeface="Poppins"/>
              </a:rPr>
              <a:t> (</a:t>
            </a:r>
            <a:r>
              <a:rPr lang="en-US" sz="2400" b="1">
                <a:solidFill>
                  <a:srgbClr val="1F2937"/>
                </a:solidFill>
                <a:latin typeface="汉仪正圆-45W" panose="00020600040101010101" charset="-122"/>
                <a:ea typeface="汉仪正圆-45W" panose="00020600040101010101" charset="-122"/>
                <a:cs typeface="Poppins"/>
                <a:sym typeface="Poppins"/>
              </a:rPr>
              <a:t>个性化学习</a:t>
            </a:r>
            <a:r>
              <a:rPr lang="en-US" sz="2400" b="1" i="0" u="none" strike="noStrike" kern="0">
                <a:solidFill>
                  <a:srgbClr val="1F2937"/>
                </a:solidFill>
                <a:latin typeface="汉仪正圆-45W" panose="00020600040101010101" charset="-122"/>
                <a:ea typeface="汉仪正圆-45W" panose="00020600040101010101" charset="-122"/>
                <a:cs typeface="Poppins"/>
                <a:sym typeface="Poppins"/>
              </a:rPr>
              <a:t>)</a:t>
            </a:r>
            <a:endParaRPr lang="en-US" sz="2400" b="1" kern="0">
              <a:solidFill>
                <a:srgbClr val="1F2937"/>
              </a:solidFill>
              <a:latin typeface="汉仪正圆-45W" panose="00020600040101010101" charset="-122"/>
              <a:ea typeface="汉仪正圆-45W" panose="00020600040101010101" charset="-122"/>
              <a:cs typeface="Poppins"/>
              <a:sym typeface="Arial" panose="020B0604020202020204"/>
            </a:endParaRPr>
          </a:p>
          <a:p>
            <a:pPr indent="0" algn="l" defTabSz="914400">
              <a:lnSpc>
                <a:spcPct val="100000"/>
              </a:lnSpc>
              <a:spcBef>
                <a:spcPts val="0"/>
              </a:spcBef>
              <a:spcAft>
                <a:spcPts val="0"/>
              </a:spcAft>
            </a:pPr>
            <a:r>
              <a:rPr lang="en-US" altLang="zh-CN" sz="2000" b="0" i="0" u="none" strike="noStrike" kern="0">
                <a:solidFill>
                  <a:schemeClr val="accent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AI personalizes learning paths and exercises based on each student's progress and needs, making tailored education a reality.</a:t>
            </a:r>
            <a:endParaRPr lang="en-US" altLang="zh-CN" sz="2000" b="0" i="0" u="none" strike="noStrike" kern="0">
              <a:solidFill>
                <a:schemeClr val="accent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1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 calcmode="lin" valueType="num">
                                      <p:cBhvr>
                                        <p:cTn id="14" dur="1000" fill="hold"/>
                                        <p:tgtEl>
                                          <p:spTgt spid="12">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1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6">
                                            <p:txEl>
                                              <p:pRg st="0" end="0"/>
                                            </p:txEl>
                                          </p:spTgt>
                                        </p:tgtEl>
                                        <p:attrNameLst>
                                          <p:attrName>style.visibility</p:attrName>
                                        </p:attrNameLst>
                                      </p:cBhvr>
                                      <p:to>
                                        <p:strVal val="visible"/>
                                      </p:to>
                                    </p:set>
                                    <p:anim calcmode="lin" valueType="num">
                                      <p:cBhvr>
                                        <p:cTn id="21" dur="1000" fill="hold"/>
                                        <p:tgtEl>
                                          <p:spTgt spid="16">
                                            <p:txEl>
                                              <p:pRg st="0" end="0"/>
                                            </p:txEl>
                                          </p:spTgt>
                                        </p:tgtEl>
                                        <p:attrNameLst>
                                          <p:attrName>ppt_x</p:attrName>
                                        </p:attrNameLst>
                                      </p:cBhvr>
                                      <p:tavLst>
                                        <p:tav tm="0">
                                          <p:val>
                                            <p:strVal val="#ppt_x-.2"/>
                                          </p:val>
                                        </p:tav>
                                        <p:tav tm="100000">
                                          <p:val>
                                            <p:strVal val="#ppt_x"/>
                                          </p:val>
                                        </p:tav>
                                      </p:tavLst>
                                    </p:anim>
                                    <p:anim calcmode="lin" valueType="num">
                                      <p:cBhvr>
                                        <p:cTn id="22" dur="1000" fill="hold"/>
                                        <p:tgtEl>
                                          <p:spTgt spid="1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wipe(down)">
                                      <p:cBhvr>
                                        <p:cTn id="28" dur="500"/>
                                        <p:tgtEl>
                                          <p:spTgt spid="8">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2">
                                            <p:txEl>
                                              <p:pRg st="1" end="1"/>
                                            </p:txEl>
                                          </p:spTgt>
                                        </p:tgtEl>
                                        <p:attrNameLst>
                                          <p:attrName>style.visibility</p:attrName>
                                        </p:attrNameLst>
                                      </p:cBhvr>
                                      <p:to>
                                        <p:strVal val="visible"/>
                                      </p:to>
                                    </p:set>
                                    <p:animEffect transition="in" filter="wipe(down)">
                                      <p:cBhvr>
                                        <p:cTn id="33" dur="500"/>
                                        <p:tgtEl>
                                          <p:spTgt spid="12">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6">
                                            <p:txEl>
                                              <p:pRg st="1" end="1"/>
                                            </p:txEl>
                                          </p:spTgt>
                                        </p:tgtEl>
                                        <p:attrNameLst>
                                          <p:attrName>style.visibility</p:attrName>
                                        </p:attrNameLst>
                                      </p:cBhvr>
                                      <p:to>
                                        <p:strVal val="visible"/>
                                      </p:to>
                                    </p:set>
                                    <p:animEffect transition="in" filter="wipe(down)">
                                      <p:cBhvr>
                                        <p:cTn id="38"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AI in Education: The Opportunities</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pic>
        <p:nvPicPr>
          <p:cNvPr id="17" name="Picture 17"/>
          <p:cNvPicPr>
            <a:picLocks noChangeAspect="1"/>
          </p:cNvPicPr>
          <p:nvPr/>
        </p:nvPicPr>
        <p:blipFill>
          <a:blip r:embed="rId2"/>
          <a:srcRect t="76" b="76"/>
          <a:stretch>
            <a:fillRect/>
          </a:stretch>
        </p:blipFill>
        <p:spPr>
          <a:xfrm>
            <a:off x="188595" y="197485"/>
            <a:ext cx="11842115" cy="6463030"/>
          </a:xfrm>
          <a:prstGeom prst="roundRect">
            <a:avLst>
              <a:gd name="adj" fmla="val 5423"/>
            </a:avLst>
          </a:prstGeom>
          <a:noFill/>
          <a:ln w="50800" cap="flat" cmpd="sng">
            <a:solidFill>
              <a:srgbClr val="FFFFFF">
                <a:alpha val="100000"/>
              </a:srgbClr>
            </a:solidFill>
            <a:prstDash val="solid"/>
            <a:round/>
          </a:ln>
          <a:effectLst>
            <a:outerShdw blurRad="444500" dist="190500" dir="2700000" algn="tl" rotWithShape="0">
              <a:srgbClr val="000000">
                <a:alpha val="25000"/>
              </a:srgbClr>
            </a:outerShdw>
          </a:effectLst>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39751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AI in Education: The Challenges</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762000" y="1092200"/>
            <a:ext cx="10668000" cy="381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4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然而，技术带来的机遇背后，也同样隐藏着不可忽视的挑战。</a:t>
            </a:r>
            <a:endParaRPr lang="en-US" sz="24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5" name="AutoShape 5"/>
          <p:cNvSpPr/>
          <p:nvPr>
            <p:custDataLst>
              <p:tags r:id="rId2"/>
            </p:custDataLst>
          </p:nvPr>
        </p:nvSpPr>
        <p:spPr>
          <a:xfrm>
            <a:off x="762000" y="1717675"/>
            <a:ext cx="3302000" cy="3101340"/>
          </a:xfrm>
          <a:prstGeom prst="roundRect">
            <a:avLst>
              <a:gd name="adj" fmla="val 5714"/>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6" name="AutoShape 6"/>
          <p:cNvSpPr/>
          <p:nvPr>
            <p:custDataLst>
              <p:tags r:id="rId3"/>
            </p:custDataLst>
          </p:nvPr>
        </p:nvSpPr>
        <p:spPr>
          <a:xfrm>
            <a:off x="762000" y="2355215"/>
            <a:ext cx="76200" cy="6096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7" name="Picture 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041400" y="2355215"/>
            <a:ext cx="355600" cy="355600"/>
          </a:xfrm>
          <a:prstGeom prst="rect">
            <a:avLst/>
          </a:prstGeom>
        </p:spPr>
      </p:pic>
      <p:sp>
        <p:nvSpPr>
          <p:cNvPr id="8" name="AutoShape 8"/>
          <p:cNvSpPr/>
          <p:nvPr>
            <p:custDataLst>
              <p:tags r:id="rId6"/>
            </p:custDataLst>
          </p:nvPr>
        </p:nvSpPr>
        <p:spPr>
          <a:xfrm>
            <a:off x="1524000" y="1835785"/>
            <a:ext cx="2349500" cy="171323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pPr>
            <a:r>
              <a:rPr lang="en-US" sz="2000" b="1" i="0" u="none" strike="noStrike" kern="0">
                <a:solidFill>
                  <a:srgbClr val="111827"/>
                </a:solidFill>
                <a:latin typeface="汉仪正圆-75W" panose="00020600040101010101" charset="-122"/>
                <a:ea typeface="汉仪正圆-75W" panose="00020600040101010101" charset="-122"/>
                <a:cs typeface="Noto Sans SC" panose="020B0200000000000000" charset="-122"/>
                <a:sym typeface="Poppins"/>
              </a:rPr>
              <a:t>Lack of Emotional &amp; Creative Understanding</a:t>
            </a:r>
            <a:endParaRPr lang="en-US" sz="2000" b="1" i="0" u="none" strike="noStrike" kern="0">
              <a:solidFill>
                <a:srgbClr val="111827"/>
              </a:solidFill>
              <a:latin typeface="汉仪正圆-75W" panose="00020600040101010101" charset="-122"/>
              <a:ea typeface="汉仪正圆-75W" panose="00020600040101010101" charset="-122"/>
              <a:cs typeface="Noto Sans SC" panose="020B0200000000000000" charset="-122"/>
              <a:sym typeface="Poppins"/>
            </a:endParaRPr>
          </a:p>
          <a:p>
            <a:pPr indent="0" algn="l" defTabSz="914400">
              <a:lnSpc>
                <a:spcPct val="125000"/>
              </a:lnSpc>
              <a:spcBef>
                <a:spcPts val="0"/>
              </a:spcBef>
              <a:spcAft>
                <a:spcPts val="0"/>
              </a:spcAft>
            </a:pPr>
            <a:r>
              <a:rPr lang="en-US" sz="1800">
                <a:solidFill>
                  <a:srgbClr val="6B7280"/>
                </a:solidFill>
                <a:latin typeface="汉仪正圆-75W" panose="00020600040101010101" charset="-122"/>
                <a:ea typeface="汉仪正圆-75W" panose="00020600040101010101" charset="-122"/>
                <a:cs typeface="Poppins"/>
                <a:sym typeface="Noto Sans SC" panose="020B0200000000000000" charset="-122"/>
              </a:rPr>
              <a:t>情感与创造力的缺失</a:t>
            </a:r>
            <a:endParaRPr lang="en-US" sz="1800" b="1" i="0" u="none" strike="noStrike" kern="0">
              <a:solidFill>
                <a:srgbClr val="111827"/>
              </a:solidFill>
              <a:latin typeface="汉仪正圆-75W" panose="00020600040101010101" charset="-122"/>
              <a:ea typeface="汉仪正圆-75W" panose="00020600040101010101" charset="-122"/>
              <a:cs typeface="Noto Sans SC" panose="020B0200000000000000" charset="-122"/>
              <a:sym typeface="Poppins"/>
            </a:endParaRPr>
          </a:p>
        </p:txBody>
      </p:sp>
      <p:sp>
        <p:nvSpPr>
          <p:cNvPr id="9" name="AutoShape 9"/>
          <p:cNvSpPr/>
          <p:nvPr>
            <p:custDataLst>
              <p:tags r:id="rId7"/>
            </p:custDataLst>
          </p:nvPr>
        </p:nvSpPr>
        <p:spPr>
          <a:xfrm>
            <a:off x="952500" y="3355975"/>
            <a:ext cx="2921000" cy="1397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17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AI 难以真正理解文本背后的情感基调、独特的个人风格与说服力，而这些恰恰是优秀写作的灵魂与温度所在。</a:t>
            </a:r>
            <a:endParaRPr lang="en-US" sz="17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10" name="AutoShape 10"/>
          <p:cNvSpPr/>
          <p:nvPr>
            <p:custDataLst>
              <p:tags r:id="rId8"/>
            </p:custDataLst>
          </p:nvPr>
        </p:nvSpPr>
        <p:spPr>
          <a:xfrm>
            <a:off x="4445000" y="1717675"/>
            <a:ext cx="3390900" cy="3149600"/>
          </a:xfrm>
          <a:prstGeom prst="roundRect">
            <a:avLst>
              <a:gd name="adj" fmla="val 5714"/>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1" name="AutoShape 11"/>
          <p:cNvSpPr/>
          <p:nvPr>
            <p:custDataLst>
              <p:tags r:id="rId9"/>
            </p:custDataLst>
          </p:nvPr>
        </p:nvSpPr>
        <p:spPr>
          <a:xfrm>
            <a:off x="4445000" y="2355215"/>
            <a:ext cx="76200" cy="6096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12" name="Picture 12"/>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4724400" y="2355215"/>
            <a:ext cx="355600" cy="355600"/>
          </a:xfrm>
          <a:prstGeom prst="rect">
            <a:avLst/>
          </a:prstGeom>
        </p:spPr>
      </p:pic>
      <p:sp>
        <p:nvSpPr>
          <p:cNvPr id="13" name="AutoShape 13"/>
          <p:cNvSpPr/>
          <p:nvPr>
            <p:custDataLst>
              <p:tags r:id="rId12"/>
            </p:custDataLst>
          </p:nvPr>
        </p:nvSpPr>
        <p:spPr>
          <a:xfrm>
            <a:off x="5207000" y="1786890"/>
            <a:ext cx="2349500" cy="1720850"/>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pPr>
            <a:r>
              <a:rPr lang="en-US" sz="2000" b="1" i="0" u="none" strike="noStrike" kern="0">
                <a:solidFill>
                  <a:srgbClr val="111827"/>
                </a:solidFill>
                <a:latin typeface="汉仪正圆-75W" panose="00020600040101010101" charset="-122"/>
                <a:ea typeface="汉仪正圆-75W" panose="00020600040101010101" charset="-122"/>
                <a:cs typeface="Noto Sans SC" panose="020B0200000000000000" charset="-122"/>
                <a:sym typeface="Poppins"/>
              </a:rPr>
              <a:t>Weakening of Critical Thinking</a:t>
            </a:r>
            <a:endParaRPr lang="en-US" sz="2000" b="1" i="0" u="none" strike="noStrike" kern="0">
              <a:solidFill>
                <a:srgbClr val="111827"/>
              </a:solidFill>
              <a:latin typeface="汉仪正圆-75W" panose="00020600040101010101" charset="-122"/>
              <a:ea typeface="汉仪正圆-75W" panose="00020600040101010101" charset="-122"/>
              <a:cs typeface="Noto Sans SC" panose="020B0200000000000000" charset="-122"/>
              <a:sym typeface="Poppins"/>
            </a:endParaRPr>
          </a:p>
          <a:p>
            <a:pPr indent="0" algn="l" defTabSz="914400">
              <a:lnSpc>
                <a:spcPct val="150000"/>
              </a:lnSpc>
              <a:spcBef>
                <a:spcPts val="0"/>
              </a:spcBef>
              <a:spcAft>
                <a:spcPts val="0"/>
              </a:spcAft>
            </a:pPr>
            <a:r>
              <a:rPr lang="en-US" sz="1800">
                <a:solidFill>
                  <a:srgbClr val="6B7280"/>
                </a:solidFill>
                <a:latin typeface="汉仪正圆-75W" panose="00020600040101010101" charset="-122"/>
                <a:ea typeface="汉仪正圆-75W" panose="00020600040101010101" charset="-122"/>
                <a:cs typeface="Poppins"/>
                <a:sym typeface="Noto Sans SC" panose="020B0200000000000000" charset="-122"/>
              </a:rPr>
              <a:t>批判性思维的弱化</a:t>
            </a:r>
            <a:endParaRPr lang="en-US" sz="1800" b="0" i="0" u="none" strike="noStrike" kern="0">
              <a:solidFill>
                <a:srgbClr val="6B7280"/>
              </a:solidFill>
              <a:latin typeface="汉仪正圆-75W" panose="00020600040101010101" charset="-122"/>
              <a:ea typeface="汉仪正圆-75W" panose="00020600040101010101" charset="-122"/>
              <a:cs typeface="Poppins"/>
              <a:sym typeface="Poppins"/>
            </a:endParaRPr>
          </a:p>
        </p:txBody>
      </p:sp>
      <p:sp>
        <p:nvSpPr>
          <p:cNvPr id="14" name="AutoShape 14"/>
          <p:cNvSpPr/>
          <p:nvPr>
            <p:custDataLst>
              <p:tags r:id="rId13"/>
            </p:custDataLst>
          </p:nvPr>
        </p:nvSpPr>
        <p:spPr>
          <a:xfrm>
            <a:off x="4635500" y="3295015"/>
            <a:ext cx="2921000" cy="1397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17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对 AI 的过度依赖可能导致学生逐渐丧失独立思考与批判性分析的能力，最终满足于 AI 提供的标准化、无差别的表达。</a:t>
            </a:r>
            <a:endParaRPr lang="en-US" sz="17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15" name="AutoShape 15"/>
          <p:cNvSpPr/>
          <p:nvPr>
            <p:custDataLst>
              <p:tags r:id="rId14"/>
            </p:custDataLst>
          </p:nvPr>
        </p:nvSpPr>
        <p:spPr>
          <a:xfrm>
            <a:off x="8031480" y="1717675"/>
            <a:ext cx="3653155" cy="3149600"/>
          </a:xfrm>
          <a:prstGeom prst="roundRect">
            <a:avLst>
              <a:gd name="adj" fmla="val 5714"/>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6" name="AutoShape 16"/>
          <p:cNvSpPr/>
          <p:nvPr>
            <p:custDataLst>
              <p:tags r:id="rId15"/>
            </p:custDataLst>
          </p:nvPr>
        </p:nvSpPr>
        <p:spPr>
          <a:xfrm>
            <a:off x="8128000" y="2355215"/>
            <a:ext cx="76200" cy="6096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17" name="Picture 17"/>
          <p:cNvPicPr>
            <a:picLocks noChangeAspect="1"/>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8407400" y="2355215"/>
            <a:ext cx="355600" cy="355600"/>
          </a:xfrm>
          <a:prstGeom prst="rect">
            <a:avLst/>
          </a:prstGeom>
        </p:spPr>
      </p:pic>
      <p:sp>
        <p:nvSpPr>
          <p:cNvPr id="18" name="AutoShape 18"/>
          <p:cNvSpPr/>
          <p:nvPr>
            <p:custDataLst>
              <p:tags r:id="rId18"/>
            </p:custDataLst>
          </p:nvPr>
        </p:nvSpPr>
        <p:spPr>
          <a:xfrm>
            <a:off x="8890000" y="1835150"/>
            <a:ext cx="2349500" cy="1671955"/>
          </a:xfrm>
          <a:prstGeom prst="rect">
            <a:avLst/>
          </a:prstGeom>
          <a:noFill/>
          <a:ln w="12700" cap="flat" cmpd="sng">
            <a:noFill/>
            <a:prstDash val="solid"/>
            <a:round/>
          </a:ln>
        </p:spPr>
        <p:txBody>
          <a:bodyPr vert="horz" wrap="square" lIns="0" tIns="0" rIns="0" bIns="0" rtlCol="0" anchor="ctr" anchorCtr="0"/>
          <a:lstStyle/>
          <a:p>
            <a:pPr indent="0" algn="l" defTabSz="914400">
              <a:lnSpc>
                <a:spcPct val="150000"/>
              </a:lnSpc>
              <a:spcBef>
                <a:spcPts val="0"/>
              </a:spcBef>
              <a:spcAft>
                <a:spcPts val="0"/>
              </a:spcAft>
            </a:pPr>
            <a:r>
              <a:rPr lang="en-US" sz="2000" b="1" i="0" u="none" strike="noStrike" kern="0">
                <a:solidFill>
                  <a:srgbClr val="111827"/>
                </a:solidFill>
                <a:latin typeface="汉仪正圆-75W" panose="00020600040101010101" charset="-122"/>
                <a:ea typeface="汉仪正圆-75W" panose="00020600040101010101" charset="-122"/>
                <a:cs typeface="Noto Sans SC" panose="020B0200000000000000" charset="-122"/>
                <a:sym typeface="Poppins"/>
              </a:rPr>
              <a:t>Loss of "Unique Voice"</a:t>
            </a:r>
            <a:endParaRPr lang="en-US" sz="2000" b="1" i="0" u="none" strike="noStrike" kern="0">
              <a:solidFill>
                <a:srgbClr val="111827"/>
              </a:solidFill>
              <a:latin typeface="汉仪正圆-75W" panose="00020600040101010101" charset="-122"/>
              <a:ea typeface="汉仪正圆-75W" panose="00020600040101010101" charset="-122"/>
              <a:cs typeface="Noto Sans SC" panose="020B0200000000000000" charset="-122"/>
              <a:sym typeface="Poppins"/>
            </a:endParaRPr>
          </a:p>
          <a:p>
            <a:pPr indent="0" algn="l" defTabSz="914400">
              <a:lnSpc>
                <a:spcPct val="150000"/>
              </a:lnSpc>
              <a:spcBef>
                <a:spcPts val="0"/>
              </a:spcBef>
              <a:spcAft>
                <a:spcPts val="0"/>
              </a:spcAft>
            </a:pPr>
            <a:r>
              <a:rPr lang="en-US" sz="1800">
                <a:solidFill>
                  <a:srgbClr val="6B7280"/>
                </a:solidFill>
                <a:latin typeface="汉仪正圆-75W" panose="00020600040101010101" charset="-122"/>
                <a:ea typeface="汉仪正圆-75W" panose="00020600040101010101" charset="-122"/>
                <a:cs typeface="Poppins"/>
                <a:sym typeface="Noto Sans SC" panose="020B0200000000000000" charset="-122"/>
              </a:rPr>
              <a:t>“独特声音”的丧失</a:t>
            </a:r>
            <a:endParaRPr lang="en-US" sz="1800" b="0" i="0" u="none" strike="noStrike" kern="0">
              <a:solidFill>
                <a:srgbClr val="6B7280"/>
              </a:solidFill>
              <a:latin typeface="汉仪正圆-75W" panose="00020600040101010101" charset="-122"/>
              <a:ea typeface="汉仪正圆-75W" panose="00020600040101010101" charset="-122"/>
              <a:cs typeface="Poppins"/>
              <a:sym typeface="Poppins"/>
            </a:endParaRPr>
          </a:p>
        </p:txBody>
      </p:sp>
      <p:sp>
        <p:nvSpPr>
          <p:cNvPr id="19" name="AutoShape 19"/>
          <p:cNvSpPr/>
          <p:nvPr>
            <p:custDataLst>
              <p:tags r:id="rId19"/>
            </p:custDataLst>
          </p:nvPr>
        </p:nvSpPr>
        <p:spPr>
          <a:xfrm>
            <a:off x="8318500" y="3295015"/>
            <a:ext cx="2921000" cy="1397000"/>
          </a:xfrm>
          <a:prstGeom prst="rect">
            <a:avLst/>
          </a:prstGeom>
          <a:noFill/>
          <a:ln w="12700" cap="flat" cmpd="sng">
            <a:noFill/>
            <a:prstDash val="solid"/>
            <a:round/>
          </a:ln>
        </p:spPr>
        <p:txBody>
          <a:bodyPr vert="horz" wrap="square" lIns="0" tIns="0" rIns="0" bIns="0" rtlCol="0" anchor="ctr" anchorCtr="0"/>
          <a:lstStyle/>
          <a:p>
            <a:pPr algn="l" defTabSz="914400">
              <a:lnSpc>
                <a:spcPct val="117000"/>
              </a:lnSpc>
              <a:spcBef>
                <a:spcPts val="0"/>
              </a:spcBef>
              <a:spcAft>
                <a:spcPts val="0"/>
              </a:spcAft>
              <a:buSzTx/>
              <a:defRPr/>
            </a:pPr>
            <a:r>
              <a:rPr lang="en-US" sz="17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过于标准化的 AI 建议和模板化的写作，可能会逐渐扼杀学生个性化的写作风格与独立思想，让文字失去独特的生命力。</a:t>
            </a:r>
            <a:endParaRPr lang="en-US" sz="1700" b="0"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20" name="AutoShape 20"/>
          <p:cNvSpPr/>
          <p:nvPr/>
        </p:nvSpPr>
        <p:spPr>
          <a:xfrm>
            <a:off x="517525" y="5207000"/>
            <a:ext cx="11166475" cy="1483995"/>
          </a:xfrm>
          <a:prstGeom prst="roundRect">
            <a:avLst>
              <a:gd name="adj" fmla="val 12000"/>
            </a:avLst>
          </a:prstGeom>
          <a:solidFill>
            <a:srgbClr val="F0FDF4">
              <a:alpha val="100000"/>
            </a:srgbClr>
          </a:solidFill>
          <a:ln w="12700" cap="flat" cmpd="sng">
            <a:solidFill>
              <a:srgbClr val="BBF7D0">
                <a:alpha val="100000"/>
              </a:srgbClr>
            </a:solid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21" name="Picture 2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87070" y="5398135"/>
            <a:ext cx="609600" cy="609600"/>
          </a:xfrm>
          <a:prstGeom prst="rect">
            <a:avLst/>
          </a:prstGeom>
        </p:spPr>
      </p:pic>
      <p:sp>
        <p:nvSpPr>
          <p:cNvPr id="22" name="AutoShape 22"/>
          <p:cNvSpPr/>
          <p:nvPr/>
        </p:nvSpPr>
        <p:spPr>
          <a:xfrm>
            <a:off x="1397635" y="5276215"/>
            <a:ext cx="10154920" cy="1341120"/>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2000" b="1"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过渡思考：</a:t>
            </a:r>
            <a:r>
              <a:rPr lang="en-US" sz="2000" b="0"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正是在这样的背景下，李华同学的这封邮件显得尤为有价值。他不仅对 AI 的应用进行了深入且辩证的思考，更重要的是，他选择了一种既礼貌又坚定的恰当方式，来向老师表达自己的看法与担忧。</a:t>
            </a:r>
            <a:endParaRPr lang="en-US" sz="2000" b="0" i="0" u="none" strike="noStrike" kern="0">
              <a:solidFill>
                <a:srgbClr val="37415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2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strips(downLeft)">
                                      <p:cBhvr>
                                        <p:cTn id="14" dur="500"/>
                                        <p:tgtEl>
                                          <p:spTgt spid="8">
                                            <p:txEl>
                                              <p:pRg st="1" end="1"/>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strips(downLeft)">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p:cTn id="22" dur="1000" fill="hold"/>
                                        <p:tgtEl>
                                          <p:spTgt spid="13">
                                            <p:txEl>
                                              <p:pRg st="0" end="0"/>
                                            </p:txEl>
                                          </p:spTgt>
                                        </p:tgtEl>
                                        <p:attrNameLst>
                                          <p:attrName>ppt_x</p:attrName>
                                        </p:attrNameLst>
                                      </p:cBhvr>
                                      <p:tavLst>
                                        <p:tav tm="0">
                                          <p:val>
                                            <p:strVal val="#ppt_x-.2"/>
                                          </p:val>
                                        </p:tav>
                                        <p:tav tm="100000">
                                          <p:val>
                                            <p:strVal val="#ppt_x"/>
                                          </p:val>
                                        </p:tav>
                                      </p:tavLst>
                                    </p:anim>
                                    <p:anim calcmode="lin" valueType="num">
                                      <p:cBhvr>
                                        <p:cTn id="23" dur="1000" fill="hold"/>
                                        <p:tgtEl>
                                          <p:spTgt spid="1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13">
                                            <p:txEl>
                                              <p:pRg st="1" end="1"/>
                                            </p:txEl>
                                          </p:spTgt>
                                        </p:tgtEl>
                                        <p:attrNameLst>
                                          <p:attrName>style.visibility</p:attrName>
                                        </p:attrNameLst>
                                      </p:cBhvr>
                                      <p:to>
                                        <p:strVal val="visible"/>
                                      </p:to>
                                    </p:set>
                                    <p:animEffect transition="in" filter="strips(downLeft)">
                                      <p:cBhvr>
                                        <p:cTn id="29" dur="500"/>
                                        <p:tgtEl>
                                          <p:spTgt spid="13">
                                            <p:txEl>
                                              <p:pRg st="1" end="1"/>
                                            </p:txEl>
                                          </p:spTgt>
                                        </p:tgtEl>
                                      </p:cBhvr>
                                    </p:animEffect>
                                  </p:childTnLst>
                                </p:cTn>
                              </p:par>
                              <p:par>
                                <p:cTn id="30" presetID="18" presetClass="entr" presetSubtype="12" fill="hold" nodeType="with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strips(downLeft)">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 calcmode="lin" valueType="num">
                                      <p:cBhvr>
                                        <p:cTn id="37" dur="1000" fill="hold"/>
                                        <p:tgtEl>
                                          <p:spTgt spid="18">
                                            <p:txEl>
                                              <p:pRg st="0" end="0"/>
                                            </p:txEl>
                                          </p:spTgt>
                                        </p:tgtEl>
                                        <p:attrNameLst>
                                          <p:attrName>ppt_x</p:attrName>
                                        </p:attrNameLst>
                                      </p:cBhvr>
                                      <p:tavLst>
                                        <p:tav tm="0">
                                          <p:val>
                                            <p:strVal val="#ppt_x-.2"/>
                                          </p:val>
                                        </p:tav>
                                        <p:tav tm="100000">
                                          <p:val>
                                            <p:strVal val="#ppt_x"/>
                                          </p:val>
                                        </p:tav>
                                      </p:tavLst>
                                    </p:anim>
                                    <p:anim calcmode="lin" valueType="num">
                                      <p:cBhvr>
                                        <p:cTn id="38" dur="1000" fill="hold"/>
                                        <p:tgtEl>
                                          <p:spTgt spid="1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8">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18">
                                            <p:txEl>
                                              <p:pRg st="1" end="1"/>
                                            </p:txEl>
                                          </p:spTgt>
                                        </p:tgtEl>
                                        <p:attrNameLst>
                                          <p:attrName>style.visibility</p:attrName>
                                        </p:attrNameLst>
                                      </p:cBhvr>
                                      <p:to>
                                        <p:strVal val="visible"/>
                                      </p:to>
                                    </p:set>
                                    <p:animEffect transition="in" filter="strips(downLeft)">
                                      <p:cBhvr>
                                        <p:cTn id="44" dur="500"/>
                                        <p:tgtEl>
                                          <p:spTgt spid="18">
                                            <p:txEl>
                                              <p:pRg st="1" end="1"/>
                                            </p:txEl>
                                          </p:spTgt>
                                        </p:tgtEl>
                                      </p:cBhvr>
                                    </p:animEffect>
                                  </p:childTnLst>
                                </p:cTn>
                              </p:par>
                              <p:par>
                                <p:cTn id="45" presetID="18" presetClass="entr" presetSubtype="12" fill="hold" nodeType="with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strips(downLeft)">
                                      <p:cBhvr>
                                        <p:cTn id="47" dur="500"/>
                                        <p:tgtEl>
                                          <p:spTgt spid="1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fade">
                                      <p:cBhvr>
                                        <p:cTn id="52" dur="1000"/>
                                        <p:tgtEl>
                                          <p:spTgt spid="22">
                                            <p:txEl>
                                              <p:pRg st="0" end="0"/>
                                            </p:txEl>
                                          </p:spTgt>
                                        </p:tgtEl>
                                      </p:cBhvr>
                                    </p:animEffect>
                                    <p:anim calcmode="lin" valueType="num">
                                      <p:cBhvr>
                                        <p:cTn id="53"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0" y="1270000"/>
            <a:ext cx="12192000" cy="1143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25000"/>
              </a:lnSpc>
              <a:spcBef>
                <a:spcPts val="0"/>
              </a:spcBef>
              <a:spcAft>
                <a:spcPts val="0"/>
              </a:spcAft>
              <a:defRPr/>
            </a:pPr>
            <a:r>
              <a:rPr lang="en-US" sz="7200" b="1" i="0" u="none" strike="noStrike" kern="0">
                <a:solidFill>
                  <a:srgbClr val="22C55E"/>
                </a:solidFill>
                <a:latin typeface="汉仪正圆-75W" panose="00020600040101010101" charset="-122"/>
                <a:ea typeface="汉仪正圆-75W" panose="00020600040101010101" charset="-122"/>
                <a:cs typeface="Poppins"/>
                <a:sym typeface="Poppins"/>
              </a:rPr>
              <a:t>Part 2</a:t>
            </a:r>
            <a:endParaRPr lang="en-US" sz="7200" b="1" i="0" u="none" strike="noStrike" kern="0">
              <a:solidFill>
                <a:srgbClr val="22C55E"/>
              </a:solidFill>
              <a:latin typeface="汉仪正圆-75W" panose="00020600040101010101" charset="-122"/>
              <a:ea typeface="汉仪正圆-75W" panose="00020600040101010101" charset="-122"/>
              <a:cs typeface="Poppins"/>
              <a:sym typeface="Poppins"/>
            </a:endParaRPr>
          </a:p>
        </p:txBody>
      </p:sp>
      <p:sp>
        <p:nvSpPr>
          <p:cNvPr id="4" name="AutoShape 4"/>
          <p:cNvSpPr/>
          <p:nvPr/>
        </p:nvSpPr>
        <p:spPr>
          <a:xfrm>
            <a:off x="0" y="2794000"/>
            <a:ext cx="12192000" cy="762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25000"/>
              </a:lnSpc>
              <a:spcBef>
                <a:spcPts val="0"/>
              </a:spcBef>
              <a:spcAft>
                <a:spcPts val="0"/>
              </a:spcAft>
              <a:defRPr/>
            </a:pPr>
            <a:r>
              <a:rPr lang="en-US" sz="3600" b="1" i="0" u="none" strike="noStrike" kern="0" spc="200">
                <a:solidFill>
                  <a:srgbClr val="4B5563"/>
                </a:solidFill>
                <a:latin typeface="汉仪正圆-45W" panose="00020600040101010101" charset="-122"/>
                <a:ea typeface="汉仪正圆-45W" panose="00020600040101010101" charset="-122"/>
                <a:cs typeface="Poppins"/>
                <a:sym typeface="Poppins"/>
              </a:rPr>
              <a:t>CORE THEORY</a:t>
            </a:r>
            <a:endParaRPr lang="en-US" sz="3600" b="1" i="0" u="none" strike="noStrike" kern="0" spc="200">
              <a:solidFill>
                <a:srgbClr val="4B5563"/>
              </a:solidFill>
              <a:latin typeface="汉仪正圆-45W" panose="00020600040101010101" charset="-122"/>
              <a:ea typeface="汉仪正圆-45W" panose="00020600040101010101" charset="-122"/>
              <a:cs typeface="Poppins"/>
              <a:sym typeface="Poppins"/>
            </a:endParaRPr>
          </a:p>
        </p:txBody>
      </p:sp>
      <p:sp>
        <p:nvSpPr>
          <p:cNvPr id="5" name="AutoShape 5"/>
          <p:cNvSpPr/>
          <p:nvPr/>
        </p:nvSpPr>
        <p:spPr>
          <a:xfrm>
            <a:off x="0" y="4064000"/>
            <a:ext cx="12192000" cy="1143000"/>
          </a:xfrm>
          <a:prstGeom prst="rect">
            <a:avLst/>
          </a:prstGeom>
          <a:noFill/>
          <a:ln w="12700" cap="flat" cmpd="sng">
            <a:noFill/>
            <a:prstDash val="solid"/>
            <a:round/>
          </a:ln>
        </p:spPr>
        <p:txBody>
          <a:bodyPr vert="horz" wrap="square" lIns="0" tIns="0" rIns="0" bIns="0" rtlCol="0" anchor="ctr" anchorCtr="0"/>
          <a:lstStyle/>
          <a:p>
            <a:pPr indent="0" algn="ctr" defTabSz="914400">
              <a:lnSpc>
                <a:spcPct val="125000"/>
              </a:lnSpc>
              <a:spcBef>
                <a:spcPts val="0"/>
              </a:spcBef>
              <a:spcAft>
                <a:spcPts val="0"/>
              </a:spcAft>
              <a:defRPr/>
            </a:pPr>
            <a:r>
              <a:rPr lang="en-US" sz="4400" b="1" i="0" u="none" strike="noStrike" kern="0">
                <a:solidFill>
                  <a:srgbClr val="374151"/>
                </a:solidFill>
                <a:latin typeface="汉仪正圆-45W" panose="00020600040101010101" charset="-122"/>
                <a:ea typeface="汉仪正圆-45W" panose="00020600040101010101" charset="-122"/>
                <a:cs typeface="Poppins"/>
                <a:sym typeface="Poppins"/>
              </a:rPr>
              <a:t>What is Audience-Centered Writing?</a:t>
            </a:r>
            <a:endParaRPr lang="en-US" sz="4400" b="1" i="0" u="none" strike="noStrike" kern="0">
              <a:solidFill>
                <a:srgbClr val="374151"/>
              </a:solidFill>
              <a:latin typeface="汉仪正圆-45W" panose="00020600040101010101" charset="-122"/>
              <a:ea typeface="汉仪正圆-45W" panose="00020600040101010101" charset="-122"/>
              <a:cs typeface="Poppins"/>
              <a:sym typeface="Poppins"/>
            </a:endParaRPr>
          </a:p>
        </p:txBody>
      </p:sp>
      <p:sp>
        <p:nvSpPr>
          <p:cNvPr id="6" name="AutoShape 6"/>
          <p:cNvSpPr/>
          <p:nvPr/>
        </p:nvSpPr>
        <p:spPr>
          <a:xfrm>
            <a:off x="5588000" y="5588000"/>
            <a:ext cx="1016000" cy="508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75W" panose="00020600040101010101" charset="-122"/>
                <a:ea typeface="汉仪正圆-75W" panose="00020600040101010101" charset="-122"/>
                <a:cs typeface="Poppins"/>
                <a:sym typeface="Poppins"/>
              </a:rPr>
              <a:t>What is Audience-Centered Writing?</a:t>
            </a:r>
            <a:endParaRPr lang="en-US" sz="3200" b="1" i="0" u="none" strike="noStrike" kern="0">
              <a:solidFill>
                <a:srgbClr val="374151"/>
              </a:solidFill>
              <a:latin typeface="汉仪正圆-75W" panose="00020600040101010101" charset="-122"/>
              <a:ea typeface="汉仪正圆-75W" panose="00020600040101010101" charset="-122"/>
              <a:cs typeface="Poppins"/>
              <a:sym typeface="Poppins"/>
            </a:endParaRPr>
          </a:p>
        </p:txBody>
      </p:sp>
      <p:sp>
        <p:nvSpPr>
          <p:cNvPr id="5" name="AutoShape 5"/>
          <p:cNvSpPr/>
          <p:nvPr>
            <p:custDataLst>
              <p:tags r:id="rId2"/>
            </p:custDataLst>
          </p:nvPr>
        </p:nvSpPr>
        <p:spPr>
          <a:xfrm>
            <a:off x="761365" y="1316355"/>
            <a:ext cx="10668635" cy="2557145"/>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6" name="Picture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445" y="1663065"/>
            <a:ext cx="355600" cy="355600"/>
          </a:xfrm>
          <a:prstGeom prst="rect">
            <a:avLst/>
          </a:prstGeom>
        </p:spPr>
      </p:pic>
      <p:sp>
        <p:nvSpPr>
          <p:cNvPr id="7" name="AutoShape 7"/>
          <p:cNvSpPr/>
          <p:nvPr>
            <p:custDataLst>
              <p:tags r:id="rId5"/>
            </p:custDataLst>
          </p:nvPr>
        </p:nvSpPr>
        <p:spPr>
          <a:xfrm>
            <a:off x="1744345" y="1637665"/>
            <a:ext cx="4191000" cy="381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800" b="1" i="0" u="none" strike="noStrike" kern="0">
                <a:solidFill>
                  <a:srgbClr val="22C55E"/>
                </a:solidFill>
                <a:latin typeface="汉仪正圆-45W" panose="00020600040101010101" charset="-122"/>
                <a:ea typeface="汉仪正圆-45W" panose="00020600040101010101" charset="-122"/>
                <a:cs typeface="Poppins"/>
                <a:sym typeface="Poppins"/>
              </a:rPr>
              <a:t>Definition / 定义</a:t>
            </a:r>
            <a:endParaRPr lang="en-US" sz="2800" b="1" i="0" u="none" strike="noStrike" kern="0">
              <a:solidFill>
                <a:srgbClr val="22C55E"/>
              </a:solidFill>
              <a:latin typeface="汉仪正圆-45W" panose="00020600040101010101" charset="-122"/>
              <a:ea typeface="汉仪正圆-45W" panose="00020600040101010101" charset="-122"/>
              <a:cs typeface="Poppins"/>
              <a:sym typeface="Poppins"/>
            </a:endParaRPr>
          </a:p>
        </p:txBody>
      </p:sp>
      <p:sp>
        <p:nvSpPr>
          <p:cNvPr id="8" name="AutoShape 8"/>
          <p:cNvSpPr/>
          <p:nvPr>
            <p:custDataLst>
              <p:tags r:id="rId6"/>
            </p:custDataLst>
          </p:nvPr>
        </p:nvSpPr>
        <p:spPr>
          <a:xfrm>
            <a:off x="1147445" y="2096770"/>
            <a:ext cx="10069830" cy="1713230"/>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“受众中心”写作是一种以读者为核心的写作方法。它要求写作者在构思和撰写的每一个阶段，都始终将</a:t>
            </a:r>
            <a:r>
              <a:rPr lang="en-US" sz="2400" b="1" i="0" u="none" strike="noStrike" kern="0">
                <a:solidFill>
                  <a:srgbClr val="22C55E"/>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受众 (Audience)</a:t>
            </a:r>
            <a:r>
              <a:rPr 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的需求、背景、知识水平、期望和价值观放在首位。</a:t>
            </a:r>
            <a:endParaRPr 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9" name="AutoShape 9"/>
          <p:cNvSpPr/>
          <p:nvPr>
            <p:custDataLst>
              <p:tags r:id="rId7"/>
            </p:custDataLst>
          </p:nvPr>
        </p:nvSpPr>
        <p:spPr>
          <a:xfrm>
            <a:off x="761365" y="4052570"/>
            <a:ext cx="10668635" cy="2459355"/>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10" name="Picture 10"/>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1147445" y="4291965"/>
            <a:ext cx="355600" cy="355600"/>
          </a:xfrm>
          <a:prstGeom prst="rect">
            <a:avLst/>
          </a:prstGeom>
        </p:spPr>
      </p:pic>
      <p:sp>
        <p:nvSpPr>
          <p:cNvPr id="11" name="AutoShape 11"/>
          <p:cNvSpPr/>
          <p:nvPr>
            <p:custDataLst>
              <p:tags r:id="rId10"/>
            </p:custDataLst>
          </p:nvPr>
        </p:nvSpPr>
        <p:spPr>
          <a:xfrm>
            <a:off x="1744345" y="4223385"/>
            <a:ext cx="4191000" cy="381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800" b="1" i="0" u="none" strike="noStrike" kern="0">
                <a:solidFill>
                  <a:srgbClr val="22C55E"/>
                </a:solidFill>
                <a:latin typeface="汉仪正圆-45W" panose="00020600040101010101" charset="-122"/>
                <a:ea typeface="汉仪正圆-45W" panose="00020600040101010101" charset="-122"/>
                <a:cs typeface="Poppins"/>
                <a:sym typeface="Poppins"/>
              </a:rPr>
              <a:t>Core Idea / 核心思想</a:t>
            </a:r>
            <a:endParaRPr lang="en-US" sz="2800" b="1" i="0" u="none" strike="noStrike" kern="0">
              <a:solidFill>
                <a:srgbClr val="22C55E"/>
              </a:solidFill>
              <a:latin typeface="汉仪正圆-45W" panose="00020600040101010101" charset="-122"/>
              <a:ea typeface="汉仪正圆-45W" panose="00020600040101010101" charset="-122"/>
              <a:cs typeface="Poppins"/>
              <a:sym typeface="Poppins"/>
            </a:endParaRPr>
          </a:p>
        </p:txBody>
      </p:sp>
      <p:sp>
        <p:nvSpPr>
          <p:cNvPr id="12" name="AutoShape 12"/>
          <p:cNvSpPr/>
          <p:nvPr>
            <p:custDataLst>
              <p:tags r:id="rId11"/>
            </p:custDataLst>
          </p:nvPr>
        </p:nvSpPr>
        <p:spPr>
          <a:xfrm>
            <a:off x="1146810" y="4754880"/>
            <a:ext cx="10029190" cy="1557655"/>
          </a:xfrm>
          <a:prstGeom prst="rect">
            <a:avLst/>
          </a:prstGeom>
          <a:noFill/>
          <a:ln w="12700" cap="flat" cmpd="sng">
            <a:noFill/>
            <a:prstDash val="solid"/>
            <a:round/>
          </a:ln>
        </p:spPr>
        <p:txBody>
          <a:bodyPr vert="horz" wrap="square" lIns="0" tIns="0" rIns="0" bIns="0" rtlCol="0" anchor="ctr" anchorCtr="0"/>
          <a:lstStyle/>
          <a:p>
            <a:pPr indent="0" algn="l" defTabSz="914400">
              <a:lnSpc>
                <a:spcPct val="117000"/>
              </a:lnSpc>
              <a:spcBef>
                <a:spcPts val="0"/>
              </a:spcBef>
              <a:spcAft>
                <a:spcPts val="0"/>
              </a:spcAft>
              <a:defRPr/>
            </a:pPr>
            <a:r>
              <a:rPr 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写作不是自我表达的独白，而是与读者进行的一场对话。你的目标不是写完，而是让读者</a:t>
            </a:r>
            <a:r>
              <a:rPr lang="en-US" sz="2400" b="1" i="0" u="none" strike="noStrike" kern="0">
                <a:solidFill>
                  <a:srgbClr val="22C55E"/>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读懂、接受并被说服</a:t>
            </a:r>
            <a:r>
              <a:rPr 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。因此，你需要调整你的内容、结构和语言，以适应你的读者。</a:t>
            </a:r>
            <a:endParaRPr lang="en-US" sz="2400" b="1" i="0" u="none" strike="noStrike" kern="0">
              <a:solidFill>
                <a:srgbClr val="4B5563"/>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strips(downLeft)">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ppt_x</p:attrName>
                                        </p:attrNameLst>
                                      </p:cBhvr>
                                      <p:tavLst>
                                        <p:tav tm="0">
                                          <p:val>
                                            <p:strVal val="#ppt_x-.2"/>
                                          </p:val>
                                        </p:tav>
                                        <p:tav tm="100000">
                                          <p:val>
                                            <p:strVal val="#ppt_x"/>
                                          </p:val>
                                        </p:tav>
                                      </p:tavLst>
                                    </p:anim>
                                    <p:anim calcmode="lin" valueType="num">
                                      <p:cBhvr>
                                        <p:cTn id="2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strips(downLeft)">
                                      <p:cBhvr>
                                        <p:cTn id="3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P spid="11" grpId="1"/>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3" name="AutoShape 3"/>
          <p:cNvSpPr/>
          <p:nvPr/>
        </p:nvSpPr>
        <p:spPr>
          <a:xfrm>
            <a:off x="762000" y="167005"/>
            <a:ext cx="10668000" cy="6350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3200" b="1" i="0" u="none" strike="noStrike" kern="0">
                <a:solidFill>
                  <a:srgbClr val="374151"/>
                </a:solidFill>
                <a:latin typeface="汉仪正圆-45W" panose="00020600040101010101" charset="-122"/>
                <a:ea typeface="汉仪正圆-45W" panose="00020600040101010101" charset="-122"/>
                <a:cs typeface="Poppins"/>
                <a:sym typeface="Poppins"/>
              </a:rPr>
              <a:t>Author-Centered vs. Audience-Centered</a:t>
            </a:r>
            <a:endParaRPr lang="en-US" sz="3200" b="1" i="0" u="none" strike="noStrike" kern="0">
              <a:solidFill>
                <a:srgbClr val="374151"/>
              </a:solidFill>
              <a:latin typeface="汉仪正圆-45W" panose="00020600040101010101" charset="-122"/>
              <a:ea typeface="汉仪正圆-45W" panose="00020600040101010101" charset="-122"/>
              <a:cs typeface="Poppins"/>
              <a:sym typeface="Poppins"/>
            </a:endParaRPr>
          </a:p>
        </p:txBody>
      </p:sp>
      <p:sp>
        <p:nvSpPr>
          <p:cNvPr id="4" name="AutoShape 4"/>
          <p:cNvSpPr/>
          <p:nvPr>
            <p:custDataLst>
              <p:tags r:id="rId2"/>
            </p:custDataLst>
          </p:nvPr>
        </p:nvSpPr>
        <p:spPr>
          <a:xfrm>
            <a:off x="762000" y="1651000"/>
            <a:ext cx="5207000" cy="4831080"/>
          </a:xfrm>
          <a:prstGeom prst="roundRect">
            <a:avLst>
              <a:gd name="adj" fmla="val 3333"/>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5" name="AutoShape 5"/>
          <p:cNvSpPr/>
          <p:nvPr>
            <p:custDataLst>
              <p:tags r:id="rId3"/>
            </p:custDataLst>
          </p:nvPr>
        </p:nvSpPr>
        <p:spPr>
          <a:xfrm>
            <a:off x="762000" y="1143000"/>
            <a:ext cx="5207000" cy="889000"/>
          </a:xfrm>
          <a:prstGeom prst="roundRect">
            <a:avLst>
              <a:gd name="adj" fmla="val 17142"/>
            </a:avLst>
          </a:prstGeom>
          <a:solidFill>
            <a:srgbClr val="4B5563">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6" name="Picture 6"/>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970915" y="1320800"/>
            <a:ext cx="482600" cy="482600"/>
          </a:xfrm>
          <a:prstGeom prst="rect">
            <a:avLst/>
          </a:prstGeom>
        </p:spPr>
      </p:pic>
      <p:sp>
        <p:nvSpPr>
          <p:cNvPr id="7" name="AutoShape 7"/>
          <p:cNvSpPr/>
          <p:nvPr>
            <p:custDataLst>
              <p:tags r:id="rId6"/>
            </p:custDataLst>
          </p:nvPr>
        </p:nvSpPr>
        <p:spPr>
          <a:xfrm>
            <a:off x="1599565" y="1320800"/>
            <a:ext cx="4064000" cy="5842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200" b="1">
                <a:solidFill>
                  <a:srgbClr val="FFFFFF"/>
                </a:solidFill>
                <a:latin typeface="汉仪正圆-45W" panose="00020600040101010101" charset="-122"/>
                <a:ea typeface="汉仪正圆-45W" panose="00020600040101010101" charset="-122"/>
                <a:cs typeface="Noto Sans SC" panose="020B0200000000000000" charset="-122"/>
                <a:sym typeface="Poppins"/>
              </a:rPr>
              <a:t>Author-Centered </a:t>
            </a:r>
            <a:r>
              <a:rPr lang="en-US" sz="2000" i="0" u="none" strike="noStrike" kern="0">
                <a:solidFill>
                  <a:srgbClr val="FFFFFF"/>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以作者为中心</a:t>
            </a:r>
            <a:endParaRPr lang="en-US" sz="2000" i="0" u="none" strike="noStrike" kern="0">
              <a:solidFill>
                <a:srgbClr val="FFFFFF"/>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8" name="AutoShape 8"/>
          <p:cNvSpPr/>
          <p:nvPr>
            <p:custDataLst>
              <p:tags r:id="rId7"/>
            </p:custDataLst>
          </p:nvPr>
        </p:nvSpPr>
        <p:spPr>
          <a:xfrm>
            <a:off x="1016000" y="2082800"/>
            <a:ext cx="4699000" cy="4191635"/>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1200"/>
              </a:spcBef>
              <a:spcAft>
                <a:spcPts val="0"/>
              </a:spcAft>
            </a:pPr>
            <a:r>
              <a:rPr lang="en-US"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Asking only: 'What do I want to write?' or 'What do I know?'</a:t>
            </a:r>
            <a:endPar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25000"/>
              </a:lnSpc>
              <a:spcBef>
                <a:spcPts val="1200"/>
              </a:spcBef>
              <a:spcAft>
                <a:spcPts val="0"/>
              </a:spcAft>
            </a:pPr>
            <a:r>
              <a:rPr lang="en-US"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Focusing on: 'What do I think is most important?'</a:t>
            </a:r>
            <a:endPar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25000"/>
              </a:lnSpc>
              <a:spcBef>
                <a:spcPts val="1200"/>
              </a:spcBef>
              <a:spcAft>
                <a:spcPts val="0"/>
              </a:spcAft>
            </a:pPr>
            <a:r>
              <a:rPr lang="en-US"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Habitually using complex, high-level jargon. </a:t>
            </a:r>
            <a:r>
              <a:rPr lang="zh-CN" altLang="en-US" sz="14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习惯使用复杂、高深的专业术语</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25000"/>
              </a:lnSpc>
              <a:spcBef>
                <a:spcPts val="1200"/>
              </a:spcBef>
              <a:spcAft>
                <a:spcPts val="0"/>
              </a:spcAft>
            </a:pPr>
            <a:r>
              <a:rPr lang="en-US"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Organizing the entire writing logic solely around one's own perspective and knowledge.</a:t>
            </a:r>
            <a:endPar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sp>
        <p:nvSpPr>
          <p:cNvPr id="9" name="AutoShape 9"/>
          <p:cNvSpPr/>
          <p:nvPr>
            <p:custDataLst>
              <p:tags r:id="rId8"/>
            </p:custDataLst>
          </p:nvPr>
        </p:nvSpPr>
        <p:spPr>
          <a:xfrm>
            <a:off x="6223000" y="1651000"/>
            <a:ext cx="5207000" cy="4831080"/>
          </a:xfrm>
          <a:prstGeom prst="roundRect">
            <a:avLst>
              <a:gd name="adj" fmla="val 3333"/>
            </a:avLst>
          </a:prstGeom>
          <a:solidFill>
            <a:srgbClr val="FFFFFF">
              <a:alpha val="100000"/>
            </a:srgbClr>
          </a:solidFill>
          <a:ln w="12700" cap="flat" cmpd="sng">
            <a:solidFill>
              <a:srgbClr val="22C55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sp>
        <p:nvSpPr>
          <p:cNvPr id="10" name="AutoShape 10"/>
          <p:cNvSpPr/>
          <p:nvPr>
            <p:custDataLst>
              <p:tags r:id="rId9"/>
            </p:custDataLst>
          </p:nvPr>
        </p:nvSpPr>
        <p:spPr>
          <a:xfrm>
            <a:off x="6223000" y="1143000"/>
            <a:ext cx="5207000" cy="889000"/>
          </a:xfrm>
          <a:prstGeom prst="roundRect">
            <a:avLst>
              <a:gd name="adj" fmla="val 17142"/>
            </a:avLst>
          </a:prstGeom>
          <a:solidFill>
            <a:srgbClr val="22C55E">
              <a:alpha val="100000"/>
            </a:srgbClr>
          </a:solidFill>
          <a:ln w="25400" cap="flat" cmpd="sng">
            <a:noFill/>
            <a:prstDash val="solid"/>
            <a:round/>
          </a:ln>
        </p:spPr>
        <p:txBody>
          <a:bodyPr vert="horz" wrap="square" lIns="63500" tIns="63500" rIns="63500" bIns="63500" rtlCol="0" anchor="ctr"/>
          <a:lstStyle/>
          <a:p>
            <a:pPr algn="ctr" defTabSz="914400">
              <a:spcBef>
                <a:spcPts val="0"/>
              </a:spcBef>
              <a:spcAft>
                <a:spcPts val="0"/>
              </a:spcAft>
              <a:defRPr/>
            </a:pPr>
            <a:endParaRPr sz="1400" kern="0">
              <a:solidFill>
                <a:srgbClr val="000000"/>
              </a:solidFill>
              <a:latin typeface="汉仪正圆-45W" panose="00020600040101010101" charset="-122"/>
              <a:ea typeface="汉仪正圆-45W" panose="00020600040101010101" charset="-122"/>
              <a:cs typeface="Arial" panose="020B0604020202020204"/>
              <a:sym typeface="Arial" panose="020B0604020202020204"/>
            </a:endParaRPr>
          </a:p>
        </p:txBody>
      </p:sp>
      <p:pic>
        <p:nvPicPr>
          <p:cNvPr id="11" name="Picture 11"/>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6477000" y="1320800"/>
            <a:ext cx="482600" cy="482600"/>
          </a:xfrm>
          <a:prstGeom prst="rect">
            <a:avLst/>
          </a:prstGeom>
        </p:spPr>
      </p:pic>
      <p:sp>
        <p:nvSpPr>
          <p:cNvPr id="12" name="AutoShape 12"/>
          <p:cNvSpPr/>
          <p:nvPr>
            <p:custDataLst>
              <p:tags r:id="rId12"/>
            </p:custDataLst>
          </p:nvPr>
        </p:nvSpPr>
        <p:spPr>
          <a:xfrm>
            <a:off x="7112000" y="1320800"/>
            <a:ext cx="4064000" cy="584200"/>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0"/>
              </a:spcBef>
              <a:spcAft>
                <a:spcPts val="0"/>
              </a:spcAft>
              <a:defRPr/>
            </a:pPr>
            <a:r>
              <a:rPr lang="en-US" sz="2200" b="1">
                <a:solidFill>
                  <a:srgbClr val="FFFFFF"/>
                </a:solidFill>
                <a:latin typeface="汉仪正圆-45W" panose="00020600040101010101" charset="-122"/>
                <a:ea typeface="汉仪正圆-45W" panose="00020600040101010101" charset="-122"/>
                <a:cs typeface="Noto Sans SC" panose="020B0200000000000000" charset="-122"/>
                <a:sym typeface="Poppins"/>
              </a:rPr>
              <a:t>Audience-Centered </a:t>
            </a:r>
            <a:r>
              <a:rPr lang="en-US" sz="2000" i="0" u="none" strike="noStrike" kern="0">
                <a:solidFill>
                  <a:srgbClr val="FFFFFF"/>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以受众为中心</a:t>
            </a:r>
            <a:endParaRPr lang="en-US" sz="2000" b="0" i="0" u="none" strike="noStrike" kern="0">
              <a:solidFill>
                <a:srgbClr val="FFFFFF"/>
              </a:solidFill>
              <a:latin typeface="汉仪正圆-45W" panose="00020600040101010101" charset="-122"/>
              <a:ea typeface="汉仪正圆-45W" panose="00020600040101010101" charset="-122"/>
              <a:cs typeface="Noto Sans SC" panose="020B0200000000000000" charset="-122"/>
              <a:sym typeface="Poppins"/>
            </a:endParaRPr>
          </a:p>
        </p:txBody>
      </p:sp>
      <p:sp>
        <p:nvSpPr>
          <p:cNvPr id="13" name="AutoShape 13"/>
          <p:cNvSpPr/>
          <p:nvPr>
            <p:custDataLst>
              <p:tags r:id="rId13"/>
            </p:custDataLst>
          </p:nvPr>
        </p:nvSpPr>
        <p:spPr>
          <a:xfrm>
            <a:off x="6477000" y="2082800"/>
            <a:ext cx="4699000" cy="4191635"/>
          </a:xfrm>
          <a:prstGeom prst="rect">
            <a:avLst/>
          </a:prstGeom>
          <a:noFill/>
          <a:ln w="12700" cap="flat" cmpd="sng">
            <a:noFill/>
            <a:prstDash val="solid"/>
            <a:round/>
          </a:ln>
        </p:spPr>
        <p:txBody>
          <a:bodyPr vert="horz" wrap="square" lIns="0" tIns="0" rIns="0" bIns="0" rtlCol="0" anchor="ctr" anchorCtr="0"/>
          <a:lstStyle/>
          <a:p>
            <a:pPr indent="0" algn="l" defTabSz="914400">
              <a:lnSpc>
                <a:spcPct val="125000"/>
              </a:lnSpc>
              <a:spcBef>
                <a:spcPts val="1200"/>
              </a:spcBef>
              <a:spcAft>
                <a:spcPts val="0"/>
              </a:spcAft>
            </a:pPr>
            <a:r>
              <a:rPr lang="en-US" altLang="zh-CN"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"What does the reader need to know?" / "What does the reader already know?"</a:t>
            </a:r>
            <a:endPar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25000"/>
              </a:lnSpc>
              <a:spcBef>
                <a:spcPts val="1200"/>
              </a:spcBef>
              <a:spcAft>
                <a:spcPts val="0"/>
              </a:spcAft>
            </a:pPr>
            <a:r>
              <a:rPr lang="en-US" altLang="zh-CN"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"What will the reader find interesting and important?"</a:t>
            </a:r>
            <a:endPar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25000"/>
              </a:lnSpc>
              <a:spcBef>
                <a:spcPts val="1200"/>
              </a:spcBef>
              <a:spcAft>
                <a:spcPts val="0"/>
              </a:spcAft>
            </a:pPr>
            <a:r>
              <a:rPr lang="en-US" altLang="zh-CN"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Consistently using clear, concise, and plain language. </a:t>
            </a:r>
            <a:r>
              <a:rPr lang="zh-CN" altLang="en-US"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使用清晰、简洁、直白的语言表达</a:t>
            </a:r>
            <a:endParaRPr lang="zh-CN" altLang="en-US"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a:p>
            <a:pPr indent="0" algn="l" defTabSz="914400">
              <a:lnSpc>
                <a:spcPct val="125000"/>
              </a:lnSpc>
              <a:spcBef>
                <a:spcPts val="1200"/>
              </a:spcBef>
              <a:spcAft>
                <a:spcPts val="0"/>
              </a:spcAft>
            </a:pPr>
            <a:r>
              <a:rPr lang="en-US" altLang="zh-CN" sz="2000" b="1">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 </a:t>
            </a:r>
            <a:r>
              <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rPr>
              <a:t>Structuring the logic to align with the reader's habits and cognitive path.</a:t>
            </a:r>
            <a:endParaRPr lang="en-US" altLang="zh-CN" sz="2000" b="1" i="0" u="none" strike="noStrike" kern="0">
              <a:solidFill>
                <a:schemeClr val="tx1"/>
              </a:solidFill>
              <a:latin typeface="汉仪正圆-45W" panose="00020600040101010101" charset="-122"/>
              <a:ea typeface="汉仪正圆-45W" panose="00020600040101010101" charset="-122"/>
              <a:cs typeface="Noto Sans SC" panose="020B0200000000000000" charset="-122"/>
              <a:sym typeface="Noto Sans SC" panose="020B0200000000000000" charset="-122"/>
            </a:endParaRPr>
          </a:p>
        </p:txBody>
      </p:sp>
      <p:pic>
        <p:nvPicPr>
          <p:cNvPr id="5124" name="图片 6" descr="logo横版 png"/>
          <p:cNvPicPr>
            <a:picLocks noChangeAspect="1"/>
          </p:cNvPicPr>
          <p:nvPr userDrawn="1"/>
        </p:nvPicPr>
        <p:blipFill>
          <a:blip r:embed="rId14"/>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p:tgtEl>
                                          <p:spTgt spid="8">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8">
                                            <p:txEl>
                                              <p:pRg st="0" end="0"/>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 calcmode="lin" valueType="num">
                                      <p:cBhvr additive="base">
                                        <p:cTn id="18" dur="500"/>
                                        <p:tgtEl>
                                          <p:spTgt spid="8">
                                            <p:txEl>
                                              <p:pRg st="1" end="1"/>
                                            </p:txEl>
                                          </p:spTgt>
                                        </p:tgtEl>
                                        <p:attrNameLst>
                                          <p:attrName>ppt_y</p:attrName>
                                        </p:attrNameLst>
                                      </p:cBhvr>
                                      <p:tavLst>
                                        <p:tav tm="0">
                                          <p:val>
                                            <p:strVal val="#ppt_y+#ppt_h*1.125000"/>
                                          </p:val>
                                        </p:tav>
                                        <p:tav tm="100000">
                                          <p:val>
                                            <p:strVal val="#ppt_y"/>
                                          </p:val>
                                        </p:tav>
                                      </p:tavLst>
                                    </p:anim>
                                    <p:animEffect transition="in" filter="wipe(up)">
                                      <p:cBhvr>
                                        <p:cTn id="19" dur="500"/>
                                        <p:tgtEl>
                                          <p:spTgt spid="8">
                                            <p:txEl>
                                              <p:pRg st="1" end="1"/>
                                            </p:txEl>
                                          </p:spTgt>
                                        </p:tgtEl>
                                      </p:cBhvr>
                                    </p:animEffect>
                                  </p:childTnLst>
                                </p:cTn>
                              </p:par>
                              <p:par>
                                <p:cTn id="20" presetID="12" presetClass="entr" presetSubtype="4" fill="hold" nodeType="with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 calcmode="lin" valueType="num">
                                      <p:cBhvr additive="base">
                                        <p:cTn id="22" dur="500"/>
                                        <p:tgtEl>
                                          <p:spTgt spid="8">
                                            <p:txEl>
                                              <p:pRg st="2" end="2"/>
                                            </p:txEl>
                                          </p:spTgt>
                                        </p:tgtEl>
                                        <p:attrNameLst>
                                          <p:attrName>ppt_y</p:attrName>
                                        </p:attrNameLst>
                                      </p:cBhvr>
                                      <p:tavLst>
                                        <p:tav tm="0">
                                          <p:val>
                                            <p:strVal val="#ppt_y+#ppt_h*1.125000"/>
                                          </p:val>
                                        </p:tav>
                                        <p:tav tm="100000">
                                          <p:val>
                                            <p:strVal val="#ppt_y"/>
                                          </p:val>
                                        </p:tav>
                                      </p:tavLst>
                                    </p:anim>
                                    <p:animEffect transition="in" filter="wipe(up)">
                                      <p:cBhvr>
                                        <p:cTn id="23" dur="500"/>
                                        <p:tgtEl>
                                          <p:spTgt spid="8">
                                            <p:txEl>
                                              <p:pRg st="2" end="2"/>
                                            </p:txEl>
                                          </p:spTgt>
                                        </p:tgtEl>
                                      </p:cBhvr>
                                    </p:animEffect>
                                  </p:childTnLst>
                                </p:cTn>
                              </p:par>
                              <p:par>
                                <p:cTn id="24" presetID="12" presetClass="entr" presetSubtype="4" fill="hold" nodeType="with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 calcmode="lin" valueType="num">
                                      <p:cBhvr additive="base">
                                        <p:cTn id="26" dur="500"/>
                                        <p:tgtEl>
                                          <p:spTgt spid="8">
                                            <p:txEl>
                                              <p:pRg st="3" end="3"/>
                                            </p:txEl>
                                          </p:spTgt>
                                        </p:tgtEl>
                                        <p:attrNameLst>
                                          <p:attrName>ppt_y</p:attrName>
                                        </p:attrNameLst>
                                      </p:cBhvr>
                                      <p:tavLst>
                                        <p:tav tm="0">
                                          <p:val>
                                            <p:strVal val="#ppt_y+#ppt_h*1.125000"/>
                                          </p:val>
                                        </p:tav>
                                        <p:tav tm="100000">
                                          <p:val>
                                            <p:strVal val="#ppt_y"/>
                                          </p:val>
                                        </p:tav>
                                      </p:tavLst>
                                    </p:anim>
                                    <p:animEffect transition="in" filter="wipe(up)">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 calcmode="lin" valueType="num">
                                      <p:cBhvr additive="base">
                                        <p:cTn id="39"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40" dur="500"/>
                                        <p:tgtEl>
                                          <p:spTgt spid="13">
                                            <p:txEl>
                                              <p:pRg st="0" end="0"/>
                                            </p:txEl>
                                          </p:spTgt>
                                        </p:tgtEl>
                                      </p:cBhvr>
                                    </p:animEffect>
                                  </p:childTnLst>
                                </p:cTn>
                              </p:par>
                              <p:par>
                                <p:cTn id="41" presetID="12" presetClass="entr" presetSubtype="4" fill="hold" nodeType="withEffect">
                                  <p:stCondLst>
                                    <p:cond delay="0"/>
                                  </p:stCondLst>
                                  <p:childTnLst>
                                    <p:set>
                                      <p:cBhvr>
                                        <p:cTn id="42" dur="1" fill="hold">
                                          <p:stCondLst>
                                            <p:cond delay="0"/>
                                          </p:stCondLst>
                                        </p:cTn>
                                        <p:tgtEl>
                                          <p:spTgt spid="13">
                                            <p:txEl>
                                              <p:pRg st="1" end="1"/>
                                            </p:txEl>
                                          </p:spTgt>
                                        </p:tgtEl>
                                        <p:attrNameLst>
                                          <p:attrName>style.visibility</p:attrName>
                                        </p:attrNameLst>
                                      </p:cBhvr>
                                      <p:to>
                                        <p:strVal val="visible"/>
                                      </p:to>
                                    </p:set>
                                    <p:anim calcmode="lin" valueType="num">
                                      <p:cBhvr additive="base">
                                        <p:cTn id="43" dur="500"/>
                                        <p:tgtEl>
                                          <p:spTgt spid="13">
                                            <p:txEl>
                                              <p:pRg st="1" end="1"/>
                                            </p:txEl>
                                          </p:spTgt>
                                        </p:tgtEl>
                                        <p:attrNameLst>
                                          <p:attrName>ppt_y</p:attrName>
                                        </p:attrNameLst>
                                      </p:cBhvr>
                                      <p:tavLst>
                                        <p:tav tm="0">
                                          <p:val>
                                            <p:strVal val="#ppt_y+#ppt_h*1.125000"/>
                                          </p:val>
                                        </p:tav>
                                        <p:tav tm="100000">
                                          <p:val>
                                            <p:strVal val="#ppt_y"/>
                                          </p:val>
                                        </p:tav>
                                      </p:tavLst>
                                    </p:anim>
                                    <p:animEffect transition="in" filter="wipe(up)">
                                      <p:cBhvr>
                                        <p:cTn id="44" dur="500"/>
                                        <p:tgtEl>
                                          <p:spTgt spid="13">
                                            <p:txEl>
                                              <p:pRg st="1" end="1"/>
                                            </p:txEl>
                                          </p:spTgt>
                                        </p:tgtEl>
                                      </p:cBhvr>
                                    </p:animEffect>
                                  </p:childTnLst>
                                </p:cTn>
                              </p:par>
                              <p:par>
                                <p:cTn id="45" presetID="12" presetClass="entr" presetSubtype="4" fill="hold" nodeType="withEffect">
                                  <p:stCondLst>
                                    <p:cond delay="0"/>
                                  </p:stCondLst>
                                  <p:childTnLst>
                                    <p:set>
                                      <p:cBhvr>
                                        <p:cTn id="46" dur="1" fill="hold">
                                          <p:stCondLst>
                                            <p:cond delay="0"/>
                                          </p:stCondLst>
                                        </p:cTn>
                                        <p:tgtEl>
                                          <p:spTgt spid="13">
                                            <p:txEl>
                                              <p:pRg st="2" end="2"/>
                                            </p:txEl>
                                          </p:spTgt>
                                        </p:tgtEl>
                                        <p:attrNameLst>
                                          <p:attrName>style.visibility</p:attrName>
                                        </p:attrNameLst>
                                      </p:cBhvr>
                                      <p:to>
                                        <p:strVal val="visible"/>
                                      </p:to>
                                    </p:set>
                                    <p:anim calcmode="lin" valueType="num">
                                      <p:cBhvr additive="base">
                                        <p:cTn id="47" dur="500"/>
                                        <p:tgtEl>
                                          <p:spTgt spid="13">
                                            <p:txEl>
                                              <p:pRg st="2" end="2"/>
                                            </p:txEl>
                                          </p:spTgt>
                                        </p:tgtEl>
                                        <p:attrNameLst>
                                          <p:attrName>ppt_y</p:attrName>
                                        </p:attrNameLst>
                                      </p:cBhvr>
                                      <p:tavLst>
                                        <p:tav tm="0">
                                          <p:val>
                                            <p:strVal val="#ppt_y+#ppt_h*1.125000"/>
                                          </p:val>
                                        </p:tav>
                                        <p:tav tm="100000">
                                          <p:val>
                                            <p:strVal val="#ppt_y"/>
                                          </p:val>
                                        </p:tav>
                                      </p:tavLst>
                                    </p:anim>
                                    <p:animEffect transition="in" filter="wipe(up)">
                                      <p:cBhvr>
                                        <p:cTn id="48" dur="500"/>
                                        <p:tgtEl>
                                          <p:spTgt spid="13">
                                            <p:txEl>
                                              <p:pRg st="2" end="2"/>
                                            </p:txEl>
                                          </p:spTgt>
                                        </p:tgtEl>
                                      </p:cBhvr>
                                    </p:animEffect>
                                  </p:childTnLst>
                                </p:cTn>
                              </p:par>
                              <p:par>
                                <p:cTn id="49" presetID="12" presetClass="entr" presetSubtype="4" fill="hold" nodeType="withEffect">
                                  <p:stCondLst>
                                    <p:cond delay="0"/>
                                  </p:stCondLst>
                                  <p:childTnLst>
                                    <p:set>
                                      <p:cBhvr>
                                        <p:cTn id="50" dur="1" fill="hold">
                                          <p:stCondLst>
                                            <p:cond delay="0"/>
                                          </p:stCondLst>
                                        </p:cTn>
                                        <p:tgtEl>
                                          <p:spTgt spid="13">
                                            <p:txEl>
                                              <p:pRg st="3" end="3"/>
                                            </p:txEl>
                                          </p:spTgt>
                                        </p:tgtEl>
                                        <p:attrNameLst>
                                          <p:attrName>style.visibility</p:attrName>
                                        </p:attrNameLst>
                                      </p:cBhvr>
                                      <p:to>
                                        <p:strVal val="visible"/>
                                      </p:to>
                                    </p:set>
                                    <p:anim calcmode="lin" valueType="num">
                                      <p:cBhvr additive="base">
                                        <p:cTn id="51" dur="500"/>
                                        <p:tgtEl>
                                          <p:spTgt spid="13">
                                            <p:txEl>
                                              <p:pRg st="3" end="3"/>
                                            </p:txEl>
                                          </p:spTgt>
                                        </p:tgtEl>
                                        <p:attrNameLst>
                                          <p:attrName>ppt_y</p:attrName>
                                        </p:attrNameLst>
                                      </p:cBhvr>
                                      <p:tavLst>
                                        <p:tav tm="0">
                                          <p:val>
                                            <p:strVal val="#ppt_y+#ppt_h*1.125000"/>
                                          </p:val>
                                        </p:tav>
                                        <p:tav tm="100000">
                                          <p:val>
                                            <p:strVal val="#ppt_y"/>
                                          </p:val>
                                        </p:tav>
                                      </p:tavLst>
                                    </p:anim>
                                    <p:animEffect transition="in" filter="wipe(up)">
                                      <p:cBhvr>
                                        <p:cTn id="52"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2" grpId="0"/>
      <p:bldP spid="12" grpId="1"/>
    </p:bldLst>
  </p:timing>
</p:sld>
</file>

<file path=ppt/tags/tag1.xml><?xml version="1.0" encoding="utf-8"?>
<p:tagLst xmlns:p="http://schemas.openxmlformats.org/presentationml/2006/main">
  <p:tag name="KSO_WM_DIAGRAM_VIRTUALLY_FRAME" val="{&quot;height&quot;:324.9,&quot;left&quot;:60,&quot;top&quot;:190,&quot;width&quot;:853.25}"/>
</p:tagLst>
</file>

<file path=ppt/tags/tag10.xml><?xml version="1.0" encoding="utf-8"?>
<p:tagLst xmlns:p="http://schemas.openxmlformats.org/presentationml/2006/main">
  <p:tag name="KSO_WM_DIAGRAM_VIRTUALLY_FRAME" val="{&quot;height&quot;:324.9,&quot;left&quot;:60,&quot;top&quot;:190,&quot;width&quot;:853.25}"/>
</p:tagLst>
</file>

<file path=ppt/tags/tag11.xml><?xml version="1.0" encoding="utf-8"?>
<p:tagLst xmlns:p="http://schemas.openxmlformats.org/presentationml/2006/main">
  <p:tag name="KSO_WM_DIAGRAM_VIRTUALLY_FRAME" val="{&quot;height&quot;:324.9,&quot;left&quot;:60,&quot;top&quot;:190,&quot;width&quot;:853.25}"/>
</p:tagLst>
</file>

<file path=ppt/tags/tag12.xml><?xml version="1.0" encoding="utf-8"?>
<p:tagLst xmlns:p="http://schemas.openxmlformats.org/presentationml/2006/main">
  <p:tag name="KSO_WM_DIAGRAM_VIRTUALLY_FRAME" val="{&quot;height&quot;:324.9,&quot;left&quot;:60,&quot;top&quot;:190,&quot;width&quot;:853.25}"/>
</p:tagLst>
</file>

<file path=ppt/tags/tag13.xml><?xml version="1.0" encoding="utf-8"?>
<p:tagLst xmlns:p="http://schemas.openxmlformats.org/presentationml/2006/main">
  <p:tag name="KSO_WM_DIAGRAM_VIRTUALLY_FRAME" val="{&quot;height&quot;:249.7,&quot;left&quot;:60,&quot;top&quot;:133.55,&quot;width&quot;:860.05}"/>
</p:tagLst>
</file>

<file path=ppt/tags/tag14.xml><?xml version="1.0" encoding="utf-8"?>
<p:tagLst xmlns:p="http://schemas.openxmlformats.org/presentationml/2006/main">
  <p:tag name="KSO_WM_DIAGRAM_VIRTUALLY_FRAME" val="{&quot;height&quot;:249.7,&quot;left&quot;:60,&quot;top&quot;:133.55,&quot;width&quot;:860.05}"/>
</p:tagLst>
</file>

<file path=ppt/tags/tag15.xml><?xml version="1.0" encoding="utf-8"?>
<p:tagLst xmlns:p="http://schemas.openxmlformats.org/presentationml/2006/main">
  <p:tag name="KSO_WM_DIAGRAM_VIRTUALLY_FRAME" val="{&quot;height&quot;:249.7,&quot;left&quot;:60,&quot;top&quot;:133.55,&quot;width&quot;:860.05}"/>
</p:tagLst>
</file>

<file path=ppt/tags/tag16.xml><?xml version="1.0" encoding="utf-8"?>
<p:tagLst xmlns:p="http://schemas.openxmlformats.org/presentationml/2006/main">
  <p:tag name="KSO_WM_DIAGRAM_VIRTUALLY_FRAME" val="{&quot;height&quot;:249.7,&quot;left&quot;:60,&quot;top&quot;:133.55,&quot;width&quot;:860.05}"/>
</p:tagLst>
</file>

<file path=ppt/tags/tag17.xml><?xml version="1.0" encoding="utf-8"?>
<p:tagLst xmlns:p="http://schemas.openxmlformats.org/presentationml/2006/main">
  <p:tag name="KSO_WM_DIAGRAM_VIRTUALLY_FRAME" val="{&quot;height&quot;:249.7,&quot;left&quot;:60,&quot;top&quot;:133.55,&quot;width&quot;:860.05}"/>
</p:tagLst>
</file>

<file path=ppt/tags/tag18.xml><?xml version="1.0" encoding="utf-8"?>
<p:tagLst xmlns:p="http://schemas.openxmlformats.org/presentationml/2006/main">
  <p:tag name="KSO_WM_DIAGRAM_VIRTUALLY_FRAME" val="{&quot;height&quot;:249.7,&quot;left&quot;:60,&quot;top&quot;:133.55,&quot;width&quot;:860.05}"/>
</p:tagLst>
</file>

<file path=ppt/tags/tag19.xml><?xml version="1.0" encoding="utf-8"?>
<p:tagLst xmlns:p="http://schemas.openxmlformats.org/presentationml/2006/main">
  <p:tag name="KSO_WM_DIAGRAM_VIRTUALLY_FRAME" val="{&quot;height&quot;:249.7,&quot;left&quot;:60,&quot;top&quot;:133.55,&quot;width&quot;:860.05}"/>
</p:tagLst>
</file>

<file path=ppt/tags/tag2.xml><?xml version="1.0" encoding="utf-8"?>
<p:tagLst xmlns:p="http://schemas.openxmlformats.org/presentationml/2006/main">
  <p:tag name="KSO_WM_DIAGRAM_VIRTUALLY_FRAME" val="{&quot;height&quot;:324.9,&quot;left&quot;:60,&quot;top&quot;:190,&quot;width&quot;:853.25}"/>
</p:tagLst>
</file>

<file path=ppt/tags/tag20.xml><?xml version="1.0" encoding="utf-8"?>
<p:tagLst xmlns:p="http://schemas.openxmlformats.org/presentationml/2006/main">
  <p:tag name="KSO_WM_DIAGRAM_VIRTUALLY_FRAME" val="{&quot;height&quot;:249.7,&quot;left&quot;:60,&quot;top&quot;:133.55,&quot;width&quot;:860.05}"/>
</p:tagLst>
</file>

<file path=ppt/tags/tag21.xml><?xml version="1.0" encoding="utf-8"?>
<p:tagLst xmlns:p="http://schemas.openxmlformats.org/presentationml/2006/main">
  <p:tag name="KSO_WM_DIAGRAM_VIRTUALLY_FRAME" val="{&quot;height&quot;:249.7,&quot;left&quot;:60,&quot;top&quot;:133.55,&quot;width&quot;:860.05}"/>
</p:tagLst>
</file>

<file path=ppt/tags/tag22.xml><?xml version="1.0" encoding="utf-8"?>
<p:tagLst xmlns:p="http://schemas.openxmlformats.org/presentationml/2006/main">
  <p:tag name="KSO_WM_DIAGRAM_VIRTUALLY_FRAME" val="{&quot;height&quot;:249.7,&quot;left&quot;:60,&quot;top&quot;:133.55,&quot;width&quot;:860.05}"/>
</p:tagLst>
</file>

<file path=ppt/tags/tag23.xml><?xml version="1.0" encoding="utf-8"?>
<p:tagLst xmlns:p="http://schemas.openxmlformats.org/presentationml/2006/main">
  <p:tag name="KSO_WM_DIAGRAM_VIRTUALLY_FRAME" val="{&quot;height&quot;:249.7,&quot;left&quot;:60,&quot;top&quot;:133.55,&quot;width&quot;:860.05}"/>
</p:tagLst>
</file>

<file path=ppt/tags/tag24.xml><?xml version="1.0" encoding="utf-8"?>
<p:tagLst xmlns:p="http://schemas.openxmlformats.org/presentationml/2006/main">
  <p:tag name="KSO_WM_DIAGRAM_VIRTUALLY_FRAME" val="{&quot;height&quot;:249.7,&quot;left&quot;:60,&quot;top&quot;:133.55,&quot;width&quot;:860.05}"/>
</p:tagLst>
</file>

<file path=ppt/tags/tag25.xml><?xml version="1.0" encoding="utf-8"?>
<p:tagLst xmlns:p="http://schemas.openxmlformats.org/presentationml/2006/main">
  <p:tag name="KSO_WM_DIAGRAM_VIRTUALLY_FRAME" val="{&quot;height&quot;:249.7,&quot;left&quot;:60,&quot;top&quot;:133.55,&quot;width&quot;:860.05}"/>
</p:tagLst>
</file>

<file path=ppt/tags/tag26.xml><?xml version="1.0" encoding="utf-8"?>
<p:tagLst xmlns:p="http://schemas.openxmlformats.org/presentationml/2006/main">
  <p:tag name="KSO_WM_DIAGRAM_VIRTUALLY_FRAME" val="{&quot;height&quot;:249.7,&quot;left&quot;:60,&quot;top&quot;:133.55,&quot;width&quot;:860.05}"/>
</p:tagLst>
</file>

<file path=ppt/tags/tag27.xml><?xml version="1.0" encoding="utf-8"?>
<p:tagLst xmlns:p="http://schemas.openxmlformats.org/presentationml/2006/main">
  <p:tag name="KSO_WM_DIAGRAM_VIRTUALLY_FRAME" val="{&quot;height&quot;:249.7,&quot;left&quot;:60,&quot;top&quot;:133.55,&quot;width&quot;:860.05}"/>
</p:tagLst>
</file>

<file path=ppt/tags/tag28.xml><?xml version="1.0" encoding="utf-8"?>
<p:tagLst xmlns:p="http://schemas.openxmlformats.org/presentationml/2006/main">
  <p:tag name="KSO_WM_DIAGRAM_VIRTUALLY_FRAME" val="{&quot;height&quot;:350,&quot;left&quot;:59.95,&quot;top&quot;:140,&quot;width&quot;:840.05}"/>
</p:tagLst>
</file>

<file path=ppt/tags/tag29.xml><?xml version="1.0" encoding="utf-8"?>
<p:tagLst xmlns:p="http://schemas.openxmlformats.org/presentationml/2006/main">
  <p:tag name="KSO_WM_DIAGRAM_VIRTUALLY_FRAME" val="{&quot;height&quot;:350,&quot;left&quot;:59.95,&quot;top&quot;:140,&quot;width&quot;:840.05}"/>
</p:tagLst>
</file>

<file path=ppt/tags/tag3.xml><?xml version="1.0" encoding="utf-8"?>
<p:tagLst xmlns:p="http://schemas.openxmlformats.org/presentationml/2006/main">
  <p:tag name="KSO_WM_DIAGRAM_VIRTUALLY_FRAME" val="{&quot;height&quot;:324.9,&quot;left&quot;:60,&quot;top&quot;:190,&quot;width&quot;:853.25}"/>
</p:tagLst>
</file>

<file path=ppt/tags/tag30.xml><?xml version="1.0" encoding="utf-8"?>
<p:tagLst xmlns:p="http://schemas.openxmlformats.org/presentationml/2006/main">
  <p:tag name="KSO_WM_DIAGRAM_VIRTUALLY_FRAME" val="{&quot;height&quot;:350,&quot;left&quot;:59.95,&quot;top&quot;:140,&quot;width&quot;:840.05}"/>
</p:tagLst>
</file>

<file path=ppt/tags/tag31.xml><?xml version="1.0" encoding="utf-8"?>
<p:tagLst xmlns:p="http://schemas.openxmlformats.org/presentationml/2006/main">
  <p:tag name="KSO_WM_DIAGRAM_VIRTUALLY_FRAME" val="{&quot;height&quot;:350,&quot;left&quot;:59.95,&quot;top&quot;:140,&quot;width&quot;:840.05}"/>
</p:tagLst>
</file>

<file path=ppt/tags/tag32.xml><?xml version="1.0" encoding="utf-8"?>
<p:tagLst xmlns:p="http://schemas.openxmlformats.org/presentationml/2006/main">
  <p:tag name="KSO_WM_DIAGRAM_VIRTUALLY_FRAME" val="{&quot;height&quot;:350,&quot;left&quot;:59.95,&quot;top&quot;:140,&quot;width&quot;:840.05}"/>
</p:tagLst>
</file>

<file path=ppt/tags/tag33.xml><?xml version="1.0" encoding="utf-8"?>
<p:tagLst xmlns:p="http://schemas.openxmlformats.org/presentationml/2006/main">
  <p:tag name="KSO_WM_DIAGRAM_VIRTUALLY_FRAME" val="{&quot;height&quot;:350,&quot;left&quot;:59.95,&quot;top&quot;:140,&quot;width&quot;:840.05}"/>
</p:tagLst>
</file>

<file path=ppt/tags/tag34.xml><?xml version="1.0" encoding="utf-8"?>
<p:tagLst xmlns:p="http://schemas.openxmlformats.org/presentationml/2006/main">
  <p:tag name="KSO_WM_DIAGRAM_VIRTUALLY_FRAME" val="{&quot;height&quot;:350,&quot;left&quot;:59.95,&quot;top&quot;:140,&quot;width&quot;:840.05}"/>
</p:tagLst>
</file>

<file path=ppt/tags/tag35.xml><?xml version="1.0" encoding="utf-8"?>
<p:tagLst xmlns:p="http://schemas.openxmlformats.org/presentationml/2006/main">
  <p:tag name="KSO_WM_DIAGRAM_VIRTUALLY_FRAME" val="{&quot;height&quot;:350,&quot;left&quot;:59.95,&quot;top&quot;:140,&quot;width&quot;:840.05}"/>
</p:tagLst>
</file>

<file path=ppt/tags/tag36.xml><?xml version="1.0" encoding="utf-8"?>
<p:tagLst xmlns:p="http://schemas.openxmlformats.org/presentationml/2006/main">
  <p:tag name="KSO_WM_DIAGRAM_VIRTUALLY_FRAME" val="{&quot;height&quot;:420.4,&quot;left&quot;:60,&quot;top&quot;:90,&quot;width&quot;:840}"/>
</p:tagLst>
</file>

<file path=ppt/tags/tag37.xml><?xml version="1.0" encoding="utf-8"?>
<p:tagLst xmlns:p="http://schemas.openxmlformats.org/presentationml/2006/main">
  <p:tag name="KSO_WM_DIAGRAM_VIRTUALLY_FRAME" val="{&quot;height&quot;:420.4,&quot;left&quot;:60,&quot;top&quot;:90,&quot;width&quot;:840}"/>
</p:tagLst>
</file>

<file path=ppt/tags/tag38.xml><?xml version="1.0" encoding="utf-8"?>
<p:tagLst xmlns:p="http://schemas.openxmlformats.org/presentationml/2006/main">
  <p:tag name="KSO_WM_DIAGRAM_VIRTUALLY_FRAME" val="{&quot;height&quot;:420.4,&quot;left&quot;:60,&quot;top&quot;:90,&quot;width&quot;:840}"/>
</p:tagLst>
</file>

<file path=ppt/tags/tag39.xml><?xml version="1.0" encoding="utf-8"?>
<p:tagLst xmlns:p="http://schemas.openxmlformats.org/presentationml/2006/main">
  <p:tag name="KSO_WM_DIAGRAM_VIRTUALLY_FRAME" val="{&quot;height&quot;:420.4,&quot;left&quot;:60,&quot;top&quot;:90,&quot;width&quot;:840}"/>
</p:tagLst>
</file>

<file path=ppt/tags/tag4.xml><?xml version="1.0" encoding="utf-8"?>
<p:tagLst xmlns:p="http://schemas.openxmlformats.org/presentationml/2006/main">
  <p:tag name="KSO_WM_DIAGRAM_VIRTUALLY_FRAME" val="{&quot;height&quot;:324.9,&quot;left&quot;:60,&quot;top&quot;:190,&quot;width&quot;:853.25}"/>
</p:tagLst>
</file>

<file path=ppt/tags/tag40.xml><?xml version="1.0" encoding="utf-8"?>
<p:tagLst xmlns:p="http://schemas.openxmlformats.org/presentationml/2006/main">
  <p:tag name="KSO_WM_DIAGRAM_VIRTUALLY_FRAME" val="{&quot;height&quot;:420.4,&quot;left&quot;:60,&quot;top&quot;:90,&quot;width&quot;:840}"/>
</p:tagLst>
</file>

<file path=ppt/tags/tag41.xml><?xml version="1.0" encoding="utf-8"?>
<p:tagLst xmlns:p="http://schemas.openxmlformats.org/presentationml/2006/main">
  <p:tag name="KSO_WM_DIAGRAM_VIRTUALLY_FRAME" val="{&quot;height&quot;:420.4,&quot;left&quot;:60,&quot;top&quot;:90,&quot;width&quot;:840}"/>
</p:tagLst>
</file>

<file path=ppt/tags/tag42.xml><?xml version="1.0" encoding="utf-8"?>
<p:tagLst xmlns:p="http://schemas.openxmlformats.org/presentationml/2006/main">
  <p:tag name="KSO_WM_DIAGRAM_VIRTUALLY_FRAME" val="{&quot;height&quot;:420.4,&quot;left&quot;:60,&quot;top&quot;:90,&quot;width&quot;:840}"/>
</p:tagLst>
</file>

<file path=ppt/tags/tag43.xml><?xml version="1.0" encoding="utf-8"?>
<p:tagLst xmlns:p="http://schemas.openxmlformats.org/presentationml/2006/main">
  <p:tag name="KSO_WM_DIAGRAM_VIRTUALLY_FRAME" val="{&quot;height&quot;:420.4,&quot;left&quot;:60,&quot;top&quot;:90,&quot;width&quot;:840}"/>
</p:tagLst>
</file>

<file path=ppt/tags/tag44.xml><?xml version="1.0" encoding="utf-8"?>
<p:tagLst xmlns:p="http://schemas.openxmlformats.org/presentationml/2006/main">
  <p:tag name="KSO_WM_DIAGRAM_VIRTUALLY_FRAME" val="{&quot;height&quot;:420.4,&quot;left&quot;:60,&quot;top&quot;:90,&quot;width&quot;:840}"/>
</p:tagLst>
</file>

<file path=ppt/tags/tag45.xml><?xml version="1.0" encoding="utf-8"?>
<p:tagLst xmlns:p="http://schemas.openxmlformats.org/presentationml/2006/main">
  <p:tag name="KSO_WM_DIAGRAM_VIRTUALLY_FRAME" val="{&quot;height&quot;:420.4,&quot;left&quot;:60,&quot;top&quot;:90,&quot;width&quot;:840}"/>
</p:tagLst>
</file>

<file path=ppt/tags/tag46.xml><?xml version="1.0" encoding="utf-8"?>
<p:tagLst xmlns:p="http://schemas.openxmlformats.org/presentationml/2006/main">
  <p:tag name="KSO_WM_DIAGRAM_VIRTUALLY_FRAME" val="{&quot;height&quot;:382.9,&quot;left&quot;:350,&quot;top&quot;:103.9,&quot;width&quot;:586.9}"/>
</p:tagLst>
</file>

<file path=ppt/tags/tag47.xml><?xml version="1.0" encoding="utf-8"?>
<p:tagLst xmlns:p="http://schemas.openxmlformats.org/presentationml/2006/main">
  <p:tag name="KSO_WM_DIAGRAM_VIRTUALLY_FRAME" val="{&quot;height&quot;:382.9,&quot;left&quot;:350,&quot;top&quot;:103.9,&quot;width&quot;:586.9}"/>
</p:tagLst>
</file>

<file path=ppt/tags/tag48.xml><?xml version="1.0" encoding="utf-8"?>
<p:tagLst xmlns:p="http://schemas.openxmlformats.org/presentationml/2006/main">
  <p:tag name="KSO_WM_DIAGRAM_VIRTUALLY_FRAME" val="{&quot;height&quot;:382.9,&quot;left&quot;:350,&quot;top&quot;:103.9,&quot;width&quot;:586.9}"/>
</p:tagLst>
</file>

<file path=ppt/tags/tag49.xml><?xml version="1.0" encoding="utf-8"?>
<p:tagLst xmlns:p="http://schemas.openxmlformats.org/presentationml/2006/main">
  <p:tag name="KSO_WM_DIAGRAM_VIRTUALLY_FRAME" val="{&quot;height&quot;:382.9,&quot;left&quot;:350,&quot;top&quot;:103.9,&quot;width&quot;:586.9}"/>
</p:tagLst>
</file>

<file path=ppt/tags/tag5.xml><?xml version="1.0" encoding="utf-8"?>
<p:tagLst xmlns:p="http://schemas.openxmlformats.org/presentationml/2006/main">
  <p:tag name="KSO_WM_DIAGRAM_VIRTUALLY_FRAME" val="{&quot;height&quot;:324.9,&quot;left&quot;:60,&quot;top&quot;:190,&quot;width&quot;:853.25}"/>
</p:tagLst>
</file>

<file path=ppt/tags/tag50.xml><?xml version="1.0" encoding="utf-8"?>
<p:tagLst xmlns:p="http://schemas.openxmlformats.org/presentationml/2006/main">
  <p:tag name="KSO_WM_DIAGRAM_VIRTUALLY_FRAME" val="{&quot;height&quot;:382.9,&quot;left&quot;:350,&quot;top&quot;:103.9,&quot;width&quot;:586.9}"/>
</p:tagLst>
</file>

<file path=ppt/tags/tag51.xml><?xml version="1.0" encoding="utf-8"?>
<p:tagLst xmlns:p="http://schemas.openxmlformats.org/presentationml/2006/main">
  <p:tag name="KSO_WM_DIAGRAM_VIRTUALLY_FRAME" val="{&quot;height&quot;:382.9,&quot;left&quot;:350,&quot;top&quot;:103.9,&quot;width&quot;:586.9}"/>
</p:tagLst>
</file>

<file path=ppt/tags/tag52.xml><?xml version="1.0" encoding="utf-8"?>
<p:tagLst xmlns:p="http://schemas.openxmlformats.org/presentationml/2006/main">
  <p:tag name="KSO_WM_DIAGRAM_VIRTUALLY_FRAME" val="{&quot;height&quot;:300,&quot;left&quot;:350,&quot;top&quot;:140,&quot;width&quot;:550}"/>
</p:tagLst>
</file>

<file path=ppt/tags/tag53.xml><?xml version="1.0" encoding="utf-8"?>
<p:tagLst xmlns:p="http://schemas.openxmlformats.org/presentationml/2006/main">
  <p:tag name="KSO_WM_DIAGRAM_VIRTUALLY_FRAME" val="{&quot;height&quot;:382.9,&quot;left&quot;:350,&quot;top&quot;:103.9,&quot;width&quot;:586.9}"/>
</p:tagLst>
</file>

<file path=ppt/tags/tag54.xml><?xml version="1.0" encoding="utf-8"?>
<p:tagLst xmlns:p="http://schemas.openxmlformats.org/presentationml/2006/main">
  <p:tag name="KSO_WM_DIAGRAM_VIRTUALLY_FRAME" val="{&quot;height&quot;:382.9,&quot;left&quot;:350,&quot;top&quot;:103.9,&quot;width&quot;:586.9}"/>
</p:tagLst>
</file>

<file path=ppt/tags/tag55.xml><?xml version="1.0" encoding="utf-8"?>
<p:tagLst xmlns:p="http://schemas.openxmlformats.org/presentationml/2006/main">
  <p:tag name="KSO_WM_DIAGRAM_VIRTUALLY_FRAME" val="{&quot;height&quot;:382.9,&quot;left&quot;:350,&quot;top&quot;:103.9,&quot;width&quot;:586.9}"/>
</p:tagLst>
</file>

<file path=ppt/tags/tag56.xml><?xml version="1.0" encoding="utf-8"?>
<p:tagLst xmlns:p="http://schemas.openxmlformats.org/presentationml/2006/main">
  <p:tag name="KSO_WM_DIAGRAM_VIRTUALLY_FRAME" val="{&quot;height&quot;:382.9,&quot;left&quot;:350,&quot;top&quot;:103.9,&quot;width&quot;:586.9}"/>
</p:tagLst>
</file>

<file path=ppt/tags/tag57.xml><?xml version="1.0" encoding="utf-8"?>
<p:tagLst xmlns:p="http://schemas.openxmlformats.org/presentationml/2006/main">
  <p:tag name="KSO_WM_DIAGRAM_VIRTUALLY_FRAME" val="{&quot;height&quot;:382.9,&quot;left&quot;:350,&quot;top&quot;:103.9,&quot;width&quot;:586.9}"/>
</p:tagLst>
</file>

<file path=ppt/tags/tag58.xml><?xml version="1.0" encoding="utf-8"?>
<p:tagLst xmlns:p="http://schemas.openxmlformats.org/presentationml/2006/main">
  <p:tag name="KSO_WM_DIAGRAM_VIRTUALLY_FRAME" val="{&quot;height&quot;:382.9,&quot;left&quot;:350,&quot;top&quot;:103.9,&quot;width&quot;:586.9}"/>
</p:tagLst>
</file>

<file path=ppt/tags/tag59.xml><?xml version="1.0" encoding="utf-8"?>
<p:tagLst xmlns:p="http://schemas.openxmlformats.org/presentationml/2006/main">
  <p:tag name="KSO_WM_DIAGRAM_VIRTUALLY_FRAME" val="{&quot;height&quot;:382.9,&quot;left&quot;:350,&quot;top&quot;:103.9,&quot;width&quot;:586.9}"/>
</p:tagLst>
</file>

<file path=ppt/tags/tag6.xml><?xml version="1.0" encoding="utf-8"?>
<p:tagLst xmlns:p="http://schemas.openxmlformats.org/presentationml/2006/main">
  <p:tag name="KSO_WM_DIAGRAM_VIRTUALLY_FRAME" val="{&quot;height&quot;:324.9,&quot;left&quot;:60,&quot;top&quot;:190,&quot;width&quot;:853.25}"/>
</p:tagLst>
</file>

<file path=ppt/tags/tag60.xml><?xml version="1.0" encoding="utf-8"?>
<p:tagLst xmlns:p="http://schemas.openxmlformats.org/presentationml/2006/main">
  <p:tag name="KSO_WM_DIAGRAM_VIRTUALLY_FRAME" val="{&quot;height&quot;:300,&quot;left&quot;:350,&quot;top&quot;:140,&quot;width&quot;:550}"/>
</p:tagLst>
</file>

<file path=ppt/tags/tag61.xml><?xml version="1.0" encoding="utf-8"?>
<p:tagLst xmlns:p="http://schemas.openxmlformats.org/presentationml/2006/main">
  <p:tag name="KSO_WM_DIAGRAM_VIRTUALLY_FRAME" val="{&quot;height&quot;:413.45,&quot;left&quot;:443.95,&quot;top&quot;:106.55,&quot;width&quot;:492.6}"/>
</p:tagLst>
</file>

<file path=ppt/tags/tag62.xml><?xml version="1.0" encoding="utf-8"?>
<p:tagLst xmlns:p="http://schemas.openxmlformats.org/presentationml/2006/main">
  <p:tag name="KSO_WM_DIAGRAM_VIRTUALLY_FRAME" val="{&quot;height&quot;:413.45,&quot;left&quot;:443.95,&quot;top&quot;:106.55,&quot;width&quot;:492.6}"/>
</p:tagLst>
</file>

<file path=ppt/tags/tag63.xml><?xml version="1.0" encoding="utf-8"?>
<p:tagLst xmlns:p="http://schemas.openxmlformats.org/presentationml/2006/main">
  <p:tag name="KSO_WM_DIAGRAM_VIRTUALLY_FRAME" val="{&quot;height&quot;:413.45,&quot;left&quot;:443.95,&quot;top&quot;:106.55,&quot;width&quot;:492.6}"/>
</p:tagLst>
</file>

<file path=ppt/tags/tag64.xml><?xml version="1.0" encoding="utf-8"?>
<p:tagLst xmlns:p="http://schemas.openxmlformats.org/presentationml/2006/main">
  <p:tag name="KSO_WM_DIAGRAM_VIRTUALLY_FRAME" val="{&quot;height&quot;:413.45,&quot;left&quot;:443.95,&quot;top&quot;:106.55,&quot;width&quot;:492.6}"/>
</p:tagLst>
</file>

<file path=ppt/tags/tag65.xml><?xml version="1.0" encoding="utf-8"?>
<p:tagLst xmlns:p="http://schemas.openxmlformats.org/presentationml/2006/main">
  <p:tag name="KSO_WM_DIAGRAM_VIRTUALLY_FRAME" val="{&quot;height&quot;:413.45,&quot;left&quot;:443.95,&quot;top&quot;:106.55,&quot;width&quot;:492.6}"/>
</p:tagLst>
</file>

<file path=ppt/tags/tag66.xml><?xml version="1.0" encoding="utf-8"?>
<p:tagLst xmlns:p="http://schemas.openxmlformats.org/presentationml/2006/main">
  <p:tag name="KSO_WM_DIAGRAM_VIRTUALLY_FRAME" val="{&quot;height&quot;:413.45,&quot;left&quot;:443.95,&quot;top&quot;:106.55,&quot;width&quot;:492.6}"/>
</p:tagLst>
</file>

<file path=ppt/tags/tag67.xml><?xml version="1.0" encoding="utf-8"?>
<p:tagLst xmlns:p="http://schemas.openxmlformats.org/presentationml/2006/main">
  <p:tag name="KSO_WM_DIAGRAM_VIRTUALLY_FRAME" val="{&quot;height&quot;:413.45,&quot;left&quot;:443.95,&quot;top&quot;:106.55,&quot;width&quot;:492.6}"/>
</p:tagLst>
</file>

<file path=ppt/tags/tag68.xml><?xml version="1.0" encoding="utf-8"?>
<p:tagLst xmlns:p="http://schemas.openxmlformats.org/presentationml/2006/main">
  <p:tag name="KSO_WM_DIAGRAM_VIRTUALLY_FRAME" val="{&quot;height&quot;:413.45,&quot;left&quot;:443.95,&quot;top&quot;:106.55,&quot;width&quot;:492.6}"/>
</p:tagLst>
</file>

<file path=ppt/tags/tag69.xml><?xml version="1.0" encoding="utf-8"?>
<p:tagLst xmlns:p="http://schemas.openxmlformats.org/presentationml/2006/main">
  <p:tag name="KSO_WM_DIAGRAM_VIRTUALLY_FRAME" val="{&quot;height&quot;:413.45,&quot;left&quot;:443.95,&quot;top&quot;:106.55,&quot;width&quot;:492.6}"/>
</p:tagLst>
</file>

<file path=ppt/tags/tag7.xml><?xml version="1.0" encoding="utf-8"?>
<p:tagLst xmlns:p="http://schemas.openxmlformats.org/presentationml/2006/main">
  <p:tag name="KSO_WM_DIAGRAM_VIRTUALLY_FRAME" val="{&quot;height&quot;:324.9,&quot;left&quot;:60,&quot;top&quot;:190,&quot;width&quot;:853.25}"/>
</p:tagLst>
</file>

<file path=ppt/tags/tag70.xml><?xml version="1.0" encoding="utf-8"?>
<p:tagLst xmlns:p="http://schemas.openxmlformats.org/presentationml/2006/main">
  <p:tag name="KSO_WM_DIAGRAM_VIRTUALLY_FRAME" val="{&quot;height&quot;:220,&quot;left&quot;:470,&quot;top&quot;:300,&quot;width&quot;:430}"/>
</p:tagLst>
</file>

<file path=ppt/tags/tag71.xml><?xml version="1.0" encoding="utf-8"?>
<p:tagLst xmlns:p="http://schemas.openxmlformats.org/presentationml/2006/main">
  <p:tag name="KSO_WM_DIAGRAM_VIRTUALLY_FRAME" val="{&quot;height&quot;:220,&quot;left&quot;:470,&quot;top&quot;:300,&quot;width&quot;:430}"/>
</p:tagLst>
</file>

<file path=ppt/tags/tag72.xml><?xml version="1.0" encoding="utf-8"?>
<p:tagLst xmlns:p="http://schemas.openxmlformats.org/presentationml/2006/main">
  <p:tag name="KSO_WM_DIAGRAM_VIRTUALLY_FRAME" val="{&quot;height&quot;:220,&quot;left&quot;:470,&quot;top&quot;:300,&quot;width&quot;:430}"/>
</p:tagLst>
</file>

<file path=ppt/tags/tag73.xml><?xml version="1.0" encoding="utf-8"?>
<p:tagLst xmlns:p="http://schemas.openxmlformats.org/presentationml/2006/main">
  <p:tag name="KSO_WM_DIAGRAM_VIRTUALLY_FRAME" val="{&quot;height&quot;:220,&quot;left&quot;:470,&quot;top&quot;:300,&quot;width&quot;:430}"/>
</p:tagLst>
</file>

<file path=ppt/tags/tag74.xml><?xml version="1.0" encoding="utf-8"?>
<p:tagLst xmlns:p="http://schemas.openxmlformats.org/presentationml/2006/main">
  <p:tag name="KSO_WM_DIAGRAM_VIRTUALLY_FRAME" val="{&quot;height&quot;:220,&quot;left&quot;:470,&quot;top&quot;:300,&quot;width&quot;:430}"/>
</p:tagLst>
</file>

<file path=ppt/tags/tag75.xml><?xml version="1.0" encoding="utf-8"?>
<p:tagLst xmlns:p="http://schemas.openxmlformats.org/presentationml/2006/main">
  <p:tag name="KSO_WM_DIAGRAM_VIRTUALLY_FRAME" val="{&quot;height&quot;:220,&quot;left&quot;:470,&quot;top&quot;:300,&quot;width&quot;:430}"/>
</p:tagLst>
</file>

<file path=ppt/tags/tag76.xml><?xml version="1.0" encoding="utf-8"?>
<p:tagLst xmlns:p="http://schemas.openxmlformats.org/presentationml/2006/main">
  <p:tag name="KSO_WM_DIAGRAM_VIRTUALLY_FRAME" val="{&quot;height&quot;:220,&quot;left&quot;:470,&quot;top&quot;:300,&quot;width&quot;:430}"/>
</p:tagLst>
</file>

<file path=ppt/tags/tag77.xml><?xml version="1.0" encoding="utf-8"?>
<p:tagLst xmlns:p="http://schemas.openxmlformats.org/presentationml/2006/main">
  <p:tag name="KSO_WM_DIAGRAM_VIRTUALLY_FRAME" val="{&quot;height&quot;:220,&quot;left&quot;:470,&quot;top&quot;:300,&quot;width&quot;:430}"/>
</p:tagLst>
</file>

<file path=ppt/tags/tag78.xml><?xml version="1.0" encoding="utf-8"?>
<p:tagLst xmlns:p="http://schemas.openxmlformats.org/presentationml/2006/main">
  <p:tag name="KSO_WM_DIAGRAM_VIRTUALLY_FRAME" val="{&quot;height&quot;:220,&quot;left&quot;:470,&quot;top&quot;:300,&quot;width&quot;:430}"/>
</p:tagLst>
</file>

<file path=ppt/tags/tag79.xml><?xml version="1.0" encoding="utf-8"?>
<p:tagLst xmlns:p="http://schemas.openxmlformats.org/presentationml/2006/main">
  <p:tag name="KSO_WM_DIAGRAM_VIRTUALLY_FRAME" val="{&quot;height&quot;:220,&quot;left&quot;:470,&quot;top&quot;:300,&quot;width&quot;:430}"/>
</p:tagLst>
</file>

<file path=ppt/tags/tag8.xml><?xml version="1.0" encoding="utf-8"?>
<p:tagLst xmlns:p="http://schemas.openxmlformats.org/presentationml/2006/main">
  <p:tag name="KSO_WM_DIAGRAM_VIRTUALLY_FRAME" val="{&quot;height&quot;:324.9,&quot;left&quot;:60,&quot;top&quot;:190,&quot;width&quot;:853.25}"/>
</p:tagLst>
</file>

<file path=ppt/tags/tag80.xml><?xml version="1.0" encoding="utf-8"?>
<p:tagLst xmlns:p="http://schemas.openxmlformats.org/presentationml/2006/main">
  <p:tag name="KSO_WM_DIAGRAM_VIRTUALLY_FRAME" val="{&quot;height&quot;:220,&quot;left&quot;:470,&quot;top&quot;:300,&quot;width&quot;:430}"/>
</p:tagLst>
</file>

<file path=ppt/tags/tag81.xml><?xml version="1.0" encoding="utf-8"?>
<p:tagLst xmlns:p="http://schemas.openxmlformats.org/presentationml/2006/main">
  <p:tag name="KSO_WM_DIAGRAM_VIRTUALLY_FRAME" val="{&quot;height&quot;:220,&quot;left&quot;:470,&quot;top&quot;:300,&quot;width&quot;:430}"/>
</p:tagLst>
</file>

<file path=ppt/tags/tag82.xml><?xml version="1.0" encoding="utf-8"?>
<p:tagLst xmlns:p="http://schemas.openxmlformats.org/presentationml/2006/main">
  <p:tag name="KSO_WM_DIAGRAM_VIRTUALLY_FRAME" val="{&quot;height&quot;:220,&quot;left&quot;:470,&quot;top&quot;:300,&quot;width&quot;:430}"/>
</p:tagLst>
</file>

<file path=ppt/tags/tag83.xml><?xml version="1.0" encoding="utf-8"?>
<p:tagLst xmlns:p="http://schemas.openxmlformats.org/presentationml/2006/main">
  <p:tag name="KSO_WM_DIAGRAM_VIRTUALLY_FRAME" val="{&quot;height&quot;:220,&quot;left&quot;:470,&quot;top&quot;:300,&quot;width&quot;:430}"/>
</p:tagLst>
</file>

<file path=ppt/tags/tag84.xml><?xml version="1.0" encoding="utf-8"?>
<p:tagLst xmlns:p="http://schemas.openxmlformats.org/presentationml/2006/main">
  <p:tag name="KSO_WM_DIAGRAM_VIRTUALLY_FRAME" val="{&quot;height&quot;:220,&quot;left&quot;:470,&quot;top&quot;:300,&quot;width&quot;:430}"/>
</p:tagLst>
</file>

<file path=ppt/tags/tag85.xml><?xml version="1.0" encoding="utf-8"?>
<p:tagLst xmlns:p="http://schemas.openxmlformats.org/presentationml/2006/main">
  <p:tag name="KSO_WM_DIAGRAM_VIRTUALLY_FRAME" val="{&quot;height&quot;:220,&quot;left&quot;:470,&quot;top&quot;:300,&quot;width&quot;:430}"/>
</p:tagLst>
</file>

<file path=ppt/tags/tag9.xml><?xml version="1.0" encoding="utf-8"?>
<p:tagLst xmlns:p="http://schemas.openxmlformats.org/presentationml/2006/main">
  <p:tag name="KSO_WM_DIAGRAM_VIRTUALLY_FRAME" val="{&quot;height&quot;:324.9,&quot;left&quot;:60,&quot;top&quot;:190,&quot;width&quot;:853.25}"/>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1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1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1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1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1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1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1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1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2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18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2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1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2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2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2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2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2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4.xml><?xml version="1.0" encoding="utf-8"?>
<a:theme xmlns:a="http://schemas.openxmlformats.org/drawingml/2006/main" name="28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5.xml><?xml version="1.0" encoding="utf-8"?>
<a:theme xmlns:a="http://schemas.openxmlformats.org/drawingml/2006/main" name="2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6.xml><?xml version="1.0" encoding="utf-8"?>
<a:theme xmlns:a="http://schemas.openxmlformats.org/drawingml/2006/main" name="3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7.xml><?xml version="1.0" encoding="utf-8"?>
<a:theme xmlns:a="http://schemas.openxmlformats.org/drawingml/2006/main" name="3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8.xml><?xml version="1.0" encoding="utf-8"?>
<a:theme xmlns:a="http://schemas.openxmlformats.org/drawingml/2006/main" name="3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9.xml><?xml version="1.0" encoding="utf-8"?>
<a:theme xmlns:a="http://schemas.openxmlformats.org/drawingml/2006/main" name="2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0.xml><?xml version="1.0" encoding="utf-8"?>
<a:theme xmlns:a="http://schemas.openxmlformats.org/drawingml/2006/main" name="3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9706</Words>
  <Application>WPS 演示</Application>
  <PresentationFormat/>
  <Paragraphs>355</Paragraphs>
  <Slides>34</Slides>
  <Notes>0</Notes>
  <HiddenSlides>0</HiddenSlides>
  <MMClips>0</MMClips>
  <ScaleCrop>false</ScaleCrop>
  <HeadingPairs>
    <vt:vector size="6" baseType="variant">
      <vt:variant>
        <vt:lpstr>已用的字体</vt:lpstr>
      </vt:variant>
      <vt:variant>
        <vt:i4>13</vt:i4>
      </vt:variant>
      <vt:variant>
        <vt:lpstr>主题</vt:lpstr>
      </vt:variant>
      <vt:variant>
        <vt:i4>50</vt:i4>
      </vt:variant>
      <vt:variant>
        <vt:lpstr>幻灯片标题</vt:lpstr>
      </vt:variant>
      <vt:variant>
        <vt:i4>34</vt:i4>
      </vt:variant>
    </vt:vector>
  </HeadingPairs>
  <TitlesOfParts>
    <vt:vector size="97" baseType="lpstr">
      <vt:lpstr>Arial</vt:lpstr>
      <vt:lpstr>宋体</vt:lpstr>
      <vt:lpstr>Wingdings</vt:lpstr>
      <vt:lpstr>Arial</vt:lpstr>
      <vt:lpstr>汉仪正圆-45W</vt:lpstr>
      <vt:lpstr>汉仪正圆-75W</vt:lpstr>
      <vt:lpstr>Poppins</vt:lpstr>
      <vt:lpstr>Noto Sans SC</vt:lpstr>
      <vt:lpstr>微软雅黑</vt:lpstr>
      <vt:lpstr>Arial Unicode MS</vt:lpstr>
      <vt:lpstr>HelveticaNeue</vt:lpstr>
      <vt:lpstr>华文新魏</vt:lpstr>
      <vt:lpstr>Segoe Print</vt:lpstr>
      <vt:lpstr>Office 主题​​</vt:lpstr>
      <vt:lpstr>默认主题</vt:lpstr>
      <vt:lpstr>1_默认主题</vt:lpstr>
      <vt:lpstr>1_默认主题</vt:lpstr>
      <vt:lpstr>2_默认主题</vt:lpstr>
      <vt:lpstr>3_默认主题</vt:lpstr>
      <vt:lpstr>4_默认主题</vt:lpstr>
      <vt:lpstr>5_默认主题</vt:lpstr>
      <vt:lpstr>6_默认主题</vt:lpstr>
      <vt:lpstr>7_默认主题</vt:lpstr>
      <vt:lpstr>8_默认主题</vt:lpstr>
      <vt:lpstr>9_默认主题</vt:lpstr>
      <vt:lpstr>10_默认主题</vt:lpstr>
      <vt:lpstr>11_默认主题</vt:lpstr>
      <vt:lpstr>13_默认主题</vt:lpstr>
      <vt:lpstr>14_默认主题</vt:lpstr>
      <vt:lpstr>15_默认主题</vt:lpstr>
      <vt:lpstr>12_默认主题</vt:lpstr>
      <vt:lpstr>1_默认主题</vt:lpstr>
      <vt:lpstr>2_默认主题</vt:lpstr>
      <vt:lpstr>3_默认主题</vt:lpstr>
      <vt:lpstr>4_默认主题</vt:lpstr>
      <vt:lpstr>5_默认主题</vt:lpstr>
      <vt:lpstr>6_默认主题</vt:lpstr>
      <vt:lpstr>7_默认主题</vt:lpstr>
      <vt:lpstr>16_默认主题</vt:lpstr>
      <vt:lpstr>9_默认主题</vt:lpstr>
      <vt:lpstr>10_默认主题</vt:lpstr>
      <vt:lpstr>12_默认主题</vt:lpstr>
      <vt:lpstr>14_默认主题</vt:lpstr>
      <vt:lpstr>15_默认主题</vt:lpstr>
      <vt:lpstr>16_默认主题</vt:lpstr>
      <vt:lpstr>13_默认主题</vt:lpstr>
      <vt:lpstr>17_默认主题</vt:lpstr>
      <vt:lpstr>20_默认主题</vt:lpstr>
      <vt:lpstr>18_默认主题</vt:lpstr>
      <vt:lpstr>21_默认主题</vt:lpstr>
      <vt:lpstr>19_默认主题</vt:lpstr>
      <vt:lpstr>22_默认主题</vt:lpstr>
      <vt:lpstr>23_默认主题</vt:lpstr>
      <vt:lpstr>25_默认主题</vt:lpstr>
      <vt:lpstr>26_默认主题</vt:lpstr>
      <vt:lpstr>27_默认主题</vt:lpstr>
      <vt:lpstr>28_默认主题</vt:lpstr>
      <vt:lpstr>29_默认主题</vt:lpstr>
      <vt:lpstr>30_默认主题</vt:lpstr>
      <vt:lpstr>31_默认主题</vt:lpstr>
      <vt:lpstr>32_默认主题</vt:lpstr>
      <vt:lpstr>24_默认主题</vt:lpstr>
      <vt:lpstr>33_默认主题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43</cp:revision>
  <dcterms:created xsi:type="dcterms:W3CDTF">2026-05-11T13:06:00Z</dcterms:created>
  <dcterms:modified xsi:type="dcterms:W3CDTF">2026-05-13T06:57:20Z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BF129F8B59BA48528C400526F889228A_12</vt:lpwstr>
  </property>
</Properties>
</file>